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8"/>
  </p:notesMasterIdLst>
  <p:sldIdLst>
    <p:sldId id="256" r:id="rId5"/>
    <p:sldId id="257" r:id="rId6"/>
    <p:sldId id="258" r:id="rId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2485">
          <p15:clr>
            <a:srgbClr val="A4A3A4"/>
          </p15:clr>
        </p15:guide>
        <p15:guide id="3" pos="330">
          <p15:clr>
            <a:srgbClr val="9AA0A6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9" roundtripDataSignature="AMtx7mhIYlZhnPg8EoT8FBD1QNIQeE7H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85A"/>
    <a:srgbClr val="F7C477"/>
    <a:srgbClr val="FF9900"/>
    <a:srgbClr val="278387"/>
    <a:srgbClr val="CA1832"/>
    <a:srgbClr val="0F3463"/>
    <a:srgbClr val="2D4E79"/>
    <a:srgbClr val="9FC7E0"/>
    <a:srgbClr val="294C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7248" autoAdjust="0"/>
    <p:restoredTop sz="94660"/>
  </p:normalViewPr>
  <p:slideViewPr>
    <p:cSldViewPr snapToGrid="0">
      <p:cViewPr>
        <p:scale>
          <a:sx n="98" d="100"/>
          <a:sy n="98" d="100"/>
        </p:scale>
        <p:origin x="72" y="516"/>
      </p:cViewPr>
      <p:guideLst>
        <p:guide orient="horz" pos="2092"/>
        <p:guide pos="2485"/>
        <p:guide pos="33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es Wolff" userId="e8041199-d6a0-43cb-b8ed-d9f3364f5491" providerId="ADAL" clId="{6895B944-ECB6-4151-8389-A288D522E87B}"/>
    <pc:docChg chg="custSel modSld">
      <pc:chgData name="Ines Wolff" userId="e8041199-d6a0-43cb-b8ed-d9f3364f5491" providerId="ADAL" clId="{6895B944-ECB6-4151-8389-A288D522E87B}" dt="2025-04-14T14:52:23.604" v="53" actId="6549"/>
      <pc:docMkLst>
        <pc:docMk/>
      </pc:docMkLst>
      <pc:sldChg chg="addSp delSp modSp mod">
        <pc:chgData name="Ines Wolff" userId="e8041199-d6a0-43cb-b8ed-d9f3364f5491" providerId="ADAL" clId="{6895B944-ECB6-4151-8389-A288D522E87B}" dt="2025-04-14T14:52:23.604" v="53" actId="6549"/>
        <pc:sldMkLst>
          <pc:docMk/>
          <pc:sldMk cId="0" sldId="257"/>
        </pc:sldMkLst>
        <pc:spChg chg="mod">
          <ac:chgData name="Ines Wolff" userId="e8041199-d6a0-43cb-b8ed-d9f3364f5491" providerId="ADAL" clId="{6895B944-ECB6-4151-8389-A288D522E87B}" dt="2025-04-14T14:52:03.088" v="35" actId="207"/>
          <ac:spMkLst>
            <pc:docMk/>
            <pc:sldMk cId="0" sldId="257"/>
            <ac:spMk id="100" creationId="{00000000-0000-0000-0000-000000000000}"/>
          </ac:spMkLst>
        </pc:spChg>
        <pc:spChg chg="mod">
          <ac:chgData name="Ines Wolff" userId="e8041199-d6a0-43cb-b8ed-d9f3364f5491" providerId="ADAL" clId="{6895B944-ECB6-4151-8389-A288D522E87B}" dt="2025-04-14T14:52:23.604" v="53" actId="6549"/>
          <ac:spMkLst>
            <pc:docMk/>
            <pc:sldMk cId="0" sldId="257"/>
            <ac:spMk id="103" creationId="{00000000-0000-0000-0000-000000000000}"/>
          </ac:spMkLst>
        </pc:spChg>
      </pc:sldChg>
    </pc:docChg>
  </pc:docChgLst>
  <pc:docChgLst>
    <pc:chgData name="Anna Sittig" userId="b8a12074-a36e-43d2-95ba-2be67521194b" providerId="ADAL" clId="{AB3C617B-DC74-411A-821F-BFE320A0F72B}"/>
    <pc:docChg chg="undo custSel modSld">
      <pc:chgData name="Anna Sittig" userId="b8a12074-a36e-43d2-95ba-2be67521194b" providerId="ADAL" clId="{AB3C617B-DC74-411A-821F-BFE320A0F72B}" dt="2025-04-23T14:54:10.616" v="11" actId="207"/>
      <pc:docMkLst>
        <pc:docMk/>
      </pc:docMkLst>
      <pc:sldChg chg="modSp mod">
        <pc:chgData name="Anna Sittig" userId="b8a12074-a36e-43d2-95ba-2be67521194b" providerId="ADAL" clId="{AB3C617B-DC74-411A-821F-BFE320A0F72B}" dt="2025-04-23T14:54:10.616" v="11" actId="207"/>
        <pc:sldMkLst>
          <pc:docMk/>
          <pc:sldMk cId="0" sldId="257"/>
        </pc:sldMkLst>
        <pc:spChg chg="mod">
          <ac:chgData name="Anna Sittig" userId="b8a12074-a36e-43d2-95ba-2be67521194b" providerId="ADAL" clId="{AB3C617B-DC74-411A-821F-BFE320A0F72B}" dt="2025-04-23T14:54:10.616" v="11" actId="207"/>
          <ac:spMkLst>
            <pc:docMk/>
            <pc:sldMk cId="0" sldId="257"/>
            <ac:spMk id="94" creationId="{00000000-0000-0000-0000-000000000000}"/>
          </ac:spMkLst>
        </pc:spChg>
        <pc:spChg chg="mod">
          <ac:chgData name="Anna Sittig" userId="b8a12074-a36e-43d2-95ba-2be67521194b" providerId="ADAL" clId="{AB3C617B-DC74-411A-821F-BFE320A0F72B}" dt="2025-04-23T14:50:08.674" v="7" actId="1076"/>
          <ac:spMkLst>
            <pc:docMk/>
            <pc:sldMk cId="0" sldId="257"/>
            <ac:spMk id="10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16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6" name="Google Shape;1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Inhalt" type="obj">
  <p:cSld name="OBJEC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lnSpc>
                <a:spcPct val="90000"/>
              </a:lnSpc>
              <a:spcBef>
                <a:spcPts val="1300"/>
              </a:spcBef>
              <a:spcAft>
                <a:spcPts val="13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8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1" name="Google Shape;21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9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0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0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marL="457200" lvl="0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 algn="l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29" name="Google Shape;29;p10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marL="457200" lvl="0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 algn="l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2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marL="457200" lvl="0" indent="-2857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 algn="l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3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4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4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5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9pPr>
          </a:lstStyle>
          <a:p>
            <a:r>
              <a:t>xx%</a:t>
            </a:r>
          </a:p>
        </p:txBody>
      </p:sp>
      <p:sp>
        <p:nvSpPr>
          <p:cNvPr id="52" name="Google Shape;52;p16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marL="457200" lvl="0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298450" algn="ctr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9.png"/><Relationship Id="rId21" Type="http://schemas.openxmlformats.org/officeDocument/2006/relationships/image" Target="../media/image24.png"/><Relationship Id="rId42" Type="http://schemas.openxmlformats.org/officeDocument/2006/relationships/image" Target="../media/image45.png"/><Relationship Id="rId47" Type="http://schemas.openxmlformats.org/officeDocument/2006/relationships/image" Target="../media/image50.png"/><Relationship Id="rId63" Type="http://schemas.openxmlformats.org/officeDocument/2006/relationships/image" Target="../media/image66.png"/><Relationship Id="rId68" Type="http://schemas.openxmlformats.org/officeDocument/2006/relationships/image" Target="../media/image71.png"/><Relationship Id="rId84" Type="http://schemas.openxmlformats.org/officeDocument/2006/relationships/image" Target="../media/image87.png"/><Relationship Id="rId16" Type="http://schemas.openxmlformats.org/officeDocument/2006/relationships/image" Target="../media/image19.png"/><Relationship Id="rId11" Type="http://schemas.openxmlformats.org/officeDocument/2006/relationships/image" Target="../media/image14.png"/><Relationship Id="rId32" Type="http://schemas.openxmlformats.org/officeDocument/2006/relationships/image" Target="../media/image35.png"/><Relationship Id="rId37" Type="http://schemas.openxmlformats.org/officeDocument/2006/relationships/image" Target="../media/image40.png"/><Relationship Id="rId53" Type="http://schemas.openxmlformats.org/officeDocument/2006/relationships/image" Target="../media/image56.png"/><Relationship Id="rId58" Type="http://schemas.openxmlformats.org/officeDocument/2006/relationships/image" Target="../media/image61.png"/><Relationship Id="rId74" Type="http://schemas.openxmlformats.org/officeDocument/2006/relationships/image" Target="../media/image77.png"/><Relationship Id="rId79" Type="http://schemas.openxmlformats.org/officeDocument/2006/relationships/image" Target="../media/image82.svg"/><Relationship Id="rId5" Type="http://schemas.openxmlformats.org/officeDocument/2006/relationships/image" Target="../media/image8.png"/><Relationship Id="rId19" Type="http://schemas.openxmlformats.org/officeDocument/2006/relationships/image" Target="../media/image2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Relationship Id="rId30" Type="http://schemas.openxmlformats.org/officeDocument/2006/relationships/image" Target="../media/image33.png"/><Relationship Id="rId35" Type="http://schemas.openxmlformats.org/officeDocument/2006/relationships/image" Target="../media/image38.png"/><Relationship Id="rId43" Type="http://schemas.openxmlformats.org/officeDocument/2006/relationships/image" Target="../media/image46.png"/><Relationship Id="rId48" Type="http://schemas.openxmlformats.org/officeDocument/2006/relationships/image" Target="../media/image51.png"/><Relationship Id="rId56" Type="http://schemas.openxmlformats.org/officeDocument/2006/relationships/image" Target="../media/image59.png"/><Relationship Id="rId64" Type="http://schemas.openxmlformats.org/officeDocument/2006/relationships/image" Target="../media/image67.png"/><Relationship Id="rId69" Type="http://schemas.openxmlformats.org/officeDocument/2006/relationships/image" Target="../media/image72.png"/><Relationship Id="rId77" Type="http://schemas.openxmlformats.org/officeDocument/2006/relationships/image" Target="../media/image80.svg"/><Relationship Id="rId8" Type="http://schemas.openxmlformats.org/officeDocument/2006/relationships/image" Target="../media/image11.png"/><Relationship Id="rId51" Type="http://schemas.openxmlformats.org/officeDocument/2006/relationships/image" Target="../media/image54.png"/><Relationship Id="rId72" Type="http://schemas.openxmlformats.org/officeDocument/2006/relationships/image" Target="../media/image75.png"/><Relationship Id="rId80" Type="http://schemas.openxmlformats.org/officeDocument/2006/relationships/image" Target="../media/image83.png"/><Relationship Id="rId85" Type="http://schemas.openxmlformats.org/officeDocument/2006/relationships/image" Target="../media/image88.png"/><Relationship Id="rId3" Type="http://schemas.openxmlformats.org/officeDocument/2006/relationships/image" Target="../media/image6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33" Type="http://schemas.openxmlformats.org/officeDocument/2006/relationships/image" Target="../media/image36.png"/><Relationship Id="rId38" Type="http://schemas.openxmlformats.org/officeDocument/2006/relationships/image" Target="../media/image41.png"/><Relationship Id="rId46" Type="http://schemas.openxmlformats.org/officeDocument/2006/relationships/image" Target="../media/image49.png"/><Relationship Id="rId59" Type="http://schemas.openxmlformats.org/officeDocument/2006/relationships/image" Target="../media/image62.png"/><Relationship Id="rId67" Type="http://schemas.openxmlformats.org/officeDocument/2006/relationships/image" Target="../media/image70.png"/><Relationship Id="rId20" Type="http://schemas.openxmlformats.org/officeDocument/2006/relationships/image" Target="../media/image23.png"/><Relationship Id="rId41" Type="http://schemas.openxmlformats.org/officeDocument/2006/relationships/image" Target="../media/image44.png"/><Relationship Id="rId54" Type="http://schemas.openxmlformats.org/officeDocument/2006/relationships/image" Target="../media/image57.png"/><Relationship Id="rId62" Type="http://schemas.openxmlformats.org/officeDocument/2006/relationships/image" Target="../media/image65.png"/><Relationship Id="rId70" Type="http://schemas.openxmlformats.org/officeDocument/2006/relationships/image" Target="../media/image73.png"/><Relationship Id="rId75" Type="http://schemas.openxmlformats.org/officeDocument/2006/relationships/image" Target="../media/image78.svg"/><Relationship Id="rId83" Type="http://schemas.openxmlformats.org/officeDocument/2006/relationships/image" Target="../media/image86.png"/><Relationship Id="rId88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36" Type="http://schemas.openxmlformats.org/officeDocument/2006/relationships/image" Target="../media/image39.png"/><Relationship Id="rId49" Type="http://schemas.openxmlformats.org/officeDocument/2006/relationships/image" Target="../media/image52.png"/><Relationship Id="rId57" Type="http://schemas.openxmlformats.org/officeDocument/2006/relationships/image" Target="../media/image60.png"/><Relationship Id="rId10" Type="http://schemas.openxmlformats.org/officeDocument/2006/relationships/image" Target="../media/image13.png"/><Relationship Id="rId31" Type="http://schemas.openxmlformats.org/officeDocument/2006/relationships/image" Target="../media/image34.png"/><Relationship Id="rId44" Type="http://schemas.openxmlformats.org/officeDocument/2006/relationships/image" Target="../media/image47.png"/><Relationship Id="rId52" Type="http://schemas.openxmlformats.org/officeDocument/2006/relationships/image" Target="../media/image55.png"/><Relationship Id="rId60" Type="http://schemas.openxmlformats.org/officeDocument/2006/relationships/image" Target="../media/image63.png"/><Relationship Id="rId65" Type="http://schemas.openxmlformats.org/officeDocument/2006/relationships/image" Target="../media/image68.png"/><Relationship Id="rId73" Type="http://schemas.openxmlformats.org/officeDocument/2006/relationships/image" Target="../media/image76.svg"/><Relationship Id="rId78" Type="http://schemas.openxmlformats.org/officeDocument/2006/relationships/image" Target="../media/image81.png"/><Relationship Id="rId81" Type="http://schemas.openxmlformats.org/officeDocument/2006/relationships/image" Target="../media/image84.svg"/><Relationship Id="rId86" Type="http://schemas.openxmlformats.org/officeDocument/2006/relationships/image" Target="../media/image89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9" Type="http://schemas.openxmlformats.org/officeDocument/2006/relationships/image" Target="../media/image42.png"/><Relationship Id="rId34" Type="http://schemas.openxmlformats.org/officeDocument/2006/relationships/image" Target="../media/image37.png"/><Relationship Id="rId50" Type="http://schemas.openxmlformats.org/officeDocument/2006/relationships/image" Target="../media/image53.png"/><Relationship Id="rId55" Type="http://schemas.openxmlformats.org/officeDocument/2006/relationships/image" Target="../media/image58.png"/><Relationship Id="rId76" Type="http://schemas.openxmlformats.org/officeDocument/2006/relationships/image" Target="../media/image79.png"/><Relationship Id="rId7" Type="http://schemas.openxmlformats.org/officeDocument/2006/relationships/image" Target="../media/image10.png"/><Relationship Id="rId71" Type="http://schemas.openxmlformats.org/officeDocument/2006/relationships/image" Target="../media/image74.png"/><Relationship Id="rId2" Type="http://schemas.openxmlformats.org/officeDocument/2006/relationships/notesSlide" Target="../notesSlides/notesSlide3.xml"/><Relationship Id="rId29" Type="http://schemas.openxmlformats.org/officeDocument/2006/relationships/image" Target="../media/image32.png"/><Relationship Id="rId24" Type="http://schemas.openxmlformats.org/officeDocument/2006/relationships/image" Target="../media/image27.png"/><Relationship Id="rId40" Type="http://schemas.openxmlformats.org/officeDocument/2006/relationships/image" Target="../media/image43.png"/><Relationship Id="rId45" Type="http://schemas.openxmlformats.org/officeDocument/2006/relationships/image" Target="../media/image48.png"/><Relationship Id="rId66" Type="http://schemas.openxmlformats.org/officeDocument/2006/relationships/image" Target="../media/image69.png"/><Relationship Id="rId87" Type="http://schemas.openxmlformats.org/officeDocument/2006/relationships/image" Target="../media/image90.png"/><Relationship Id="rId61" Type="http://schemas.openxmlformats.org/officeDocument/2006/relationships/image" Target="../media/image64.png"/><Relationship Id="rId82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>
            <a:spLocks noGrp="1"/>
          </p:cNvSpPr>
          <p:nvPr>
            <p:ph type="subTitle" idx="1"/>
          </p:nvPr>
        </p:nvSpPr>
        <p:spPr>
          <a:xfrm>
            <a:off x="982025" y="507425"/>
            <a:ext cx="6672000" cy="479285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endParaRPr sz="900" b="1" dirty="0"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de" sz="1900" b="1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Template für das </a:t>
            </a:r>
            <a:r>
              <a:rPr lang="de" sz="1900" b="1" i="1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Graphic Abstract</a:t>
            </a:r>
            <a:r>
              <a:rPr lang="de" sz="1900" b="1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 zu Ihrem Beitrag</a:t>
            </a:r>
            <a:endParaRPr sz="1900" b="1" dirty="0">
              <a:solidFill>
                <a:schemeClr val="dk1"/>
              </a:solidFill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endParaRPr sz="900" b="1" dirty="0"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de" sz="1050" b="1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Warum </a:t>
            </a:r>
            <a:r>
              <a:rPr lang="de" sz="1050" b="1" i="1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Graphic Abstracts</a:t>
            </a:r>
            <a:r>
              <a:rPr lang="de" sz="1050" b="1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?</a:t>
            </a:r>
            <a:endParaRPr sz="1050" b="1" dirty="0"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de" sz="1050" dirty="0">
                <a:latin typeface="Aptos"/>
                <a:ea typeface="Calibri"/>
                <a:cs typeface="Calibri"/>
                <a:sym typeface="Calibri"/>
              </a:rPr>
              <a:t>Durch ein </a:t>
            </a:r>
            <a:r>
              <a:rPr lang="de" sz="1050" i="1" dirty="0">
                <a:latin typeface="Aptos"/>
                <a:ea typeface="Calibri"/>
                <a:cs typeface="Calibri"/>
                <a:sym typeface="Calibri"/>
              </a:rPr>
              <a:t>Graphic Abstract</a:t>
            </a:r>
            <a:r>
              <a:rPr lang="de" sz="1050" dirty="0">
                <a:latin typeface="Aptos"/>
                <a:ea typeface="Calibri"/>
                <a:cs typeface="Calibri"/>
                <a:sym typeface="Calibri"/>
              </a:rPr>
              <a:t> lässt sich das Ziel Ihrer Arbeit, die wichtigsten Ergebnisse und Kernaussagen, </a:t>
            </a:r>
            <a:br>
              <a:rPr lang="de" sz="1050" dirty="0">
                <a:latin typeface="Aptos" panose="020B0004020202020204" pitchFamily="34" charset="0"/>
                <a:ea typeface="Calibri"/>
                <a:cs typeface="Calibri"/>
              </a:rPr>
            </a:br>
            <a:r>
              <a:rPr lang="de" sz="1050" b="1" dirty="0">
                <a:latin typeface="Aptos"/>
                <a:ea typeface="Calibri"/>
                <a:cs typeface="Calibri"/>
                <a:sym typeface="Calibri"/>
              </a:rPr>
              <a:t>auf einen Blick </a:t>
            </a:r>
            <a:r>
              <a:rPr lang="de" sz="1050" dirty="0">
                <a:latin typeface="Aptos"/>
                <a:ea typeface="Calibri"/>
                <a:cs typeface="Calibri"/>
                <a:sym typeface="Calibri"/>
              </a:rPr>
              <a:t>erfassen. </a:t>
            </a:r>
            <a:endParaRPr sz="1050" dirty="0">
              <a:latin typeface="Aptos"/>
              <a:ea typeface="Calibri"/>
              <a:cs typeface="Calibri"/>
              <a:sym typeface="Calibri"/>
            </a:endParaRP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de" sz="1050" dirty="0">
                <a:latin typeface="Aptos"/>
                <a:ea typeface="Calibri"/>
                <a:cs typeface="Calibri"/>
                <a:sym typeface="Calibri"/>
              </a:rPr>
              <a:t>Das grafische Abstract wird sowohl im gedruckten Heft als auch im digitalen Zeitschriftenarchiv prominent platziert. </a:t>
            </a:r>
            <a:endParaRPr lang="de" sz="1050" dirty="0">
              <a:latin typeface="Aptos"/>
              <a:ea typeface="Calibri"/>
              <a:cs typeface="Calibri"/>
            </a:endParaRP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de" sz="1050" dirty="0">
                <a:latin typeface="Aptos"/>
                <a:ea typeface="Calibri"/>
                <a:cs typeface="Calibri"/>
                <a:sym typeface="Calibri"/>
              </a:rPr>
              <a:t>Als Bild bietet es sich insbesondere auch für die Verbreitung in den sozialen Medien an: Eine gute Möglichkeit für </a:t>
            </a:r>
            <a:r>
              <a:rPr lang="de" sz="1050" dirty="0">
                <a:solidFill>
                  <a:srgbClr val="FF0000"/>
                </a:solidFill>
                <a:latin typeface="Aptos"/>
                <a:ea typeface="Calibri"/>
                <a:cs typeface="Calibri"/>
                <a:sym typeface="Calibri"/>
              </a:rPr>
              <a:t>uns und Sie</a:t>
            </a:r>
            <a:r>
              <a:rPr lang="de" sz="1050" dirty="0">
                <a:latin typeface="Aptos"/>
                <a:ea typeface="Calibri"/>
                <a:cs typeface="Calibri"/>
                <a:sym typeface="Calibri"/>
              </a:rPr>
              <a:t>,</a:t>
            </a:r>
            <a:r>
              <a:rPr lang="de" sz="1050" dirty="0">
                <a:solidFill>
                  <a:srgbClr val="FF0000"/>
                </a:solidFill>
                <a:latin typeface="Aptos"/>
                <a:ea typeface="Calibri"/>
                <a:cs typeface="Calibri"/>
                <a:sym typeface="Calibri"/>
              </a:rPr>
              <a:t> </a:t>
            </a:r>
            <a:r>
              <a:rPr lang="de" sz="1050" dirty="0">
                <a:latin typeface="Aptos"/>
                <a:ea typeface="Calibri"/>
                <a:cs typeface="Calibri"/>
                <a:sym typeface="Calibri"/>
              </a:rPr>
              <a:t>weitere Aufmerksamkeit für Ihre Studie zu schaffen. Das </a:t>
            </a:r>
            <a:r>
              <a:rPr lang="de" sz="1050" i="1" dirty="0">
                <a:latin typeface="Aptos"/>
                <a:ea typeface="Calibri"/>
                <a:cs typeface="Calibri"/>
                <a:sym typeface="Calibri"/>
              </a:rPr>
              <a:t>Graphic Abstract</a:t>
            </a:r>
            <a:r>
              <a:rPr lang="de" sz="1050" dirty="0">
                <a:latin typeface="Aptos"/>
                <a:ea typeface="Calibri"/>
                <a:cs typeface="Calibri"/>
                <a:sym typeface="Calibri"/>
              </a:rPr>
              <a:t> können Sie frei nutzen und verbreiten.</a:t>
            </a:r>
            <a:endParaRPr sz="1050" dirty="0">
              <a:latin typeface="Aptos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endParaRPr sz="1050" b="1" dirty="0"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endParaRPr sz="1050" b="1" dirty="0"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de" sz="1050" b="1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Wie kommen wir zum </a:t>
            </a:r>
            <a:r>
              <a:rPr lang="de" sz="1050" b="1" i="1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Graphic Abstract</a:t>
            </a:r>
            <a:r>
              <a:rPr lang="de" sz="1050" b="1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 ?</a:t>
            </a:r>
            <a:endParaRPr sz="1050" b="1" dirty="0"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Arial" panose="020B0604020202020204" pitchFamily="34" charset="0"/>
              <a:buChar char="•"/>
            </a:pPr>
            <a:r>
              <a:rPr lang="de" sz="1050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Bitte füllen Sie die Formen </a:t>
            </a:r>
            <a:r>
              <a:rPr lang="de" sz="1050" dirty="0">
                <a:solidFill>
                  <a:srgbClr val="FF0000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in der folgenden Folie </a:t>
            </a:r>
            <a:r>
              <a:rPr lang="de" sz="1050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aus → Aus diesen Inhalten wird das </a:t>
            </a:r>
            <a:r>
              <a:rPr lang="de" sz="1050" i="1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Graphic Abstract</a:t>
            </a:r>
            <a:r>
              <a:rPr lang="de" sz="1050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 erstellt.</a:t>
            </a:r>
            <a:endParaRPr sz="1050" dirty="0"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Arial" panose="020B0604020202020204" pitchFamily="34" charset="0"/>
              <a:buChar char="•"/>
            </a:pPr>
            <a:r>
              <a:rPr lang="de" sz="1050" dirty="0">
                <a:latin typeface="Aptos"/>
                <a:ea typeface="Calibri"/>
                <a:cs typeface="Calibri"/>
                <a:sym typeface="Calibri"/>
              </a:rPr>
              <a:t>Auf Folie 3 finden Sie Vorschläge für Icons, die das </a:t>
            </a:r>
            <a:r>
              <a:rPr lang="de" sz="1050" i="1" dirty="0">
                <a:latin typeface="Aptos"/>
                <a:ea typeface="Calibri"/>
                <a:cs typeface="Calibri"/>
                <a:sym typeface="Calibri"/>
              </a:rPr>
              <a:t>Graphic Abstract</a:t>
            </a:r>
            <a:r>
              <a:rPr lang="de" sz="1050" dirty="0">
                <a:latin typeface="Aptos"/>
                <a:ea typeface="Calibri"/>
                <a:cs typeface="Calibri"/>
                <a:sym typeface="Calibri"/>
              </a:rPr>
              <a:t> bildlich untermauern, diese können Sie einfach in Ihr </a:t>
            </a:r>
            <a:r>
              <a:rPr lang="de" sz="1050" i="1" dirty="0">
                <a:latin typeface="Aptos"/>
                <a:ea typeface="Calibri"/>
                <a:cs typeface="Calibri"/>
                <a:sym typeface="Calibri"/>
              </a:rPr>
              <a:t>Graphic Abstract</a:t>
            </a:r>
            <a:r>
              <a:rPr lang="de" sz="1050" dirty="0">
                <a:latin typeface="Aptos"/>
                <a:ea typeface="Calibri"/>
                <a:cs typeface="Calibri"/>
                <a:sym typeface="Calibri"/>
              </a:rPr>
              <a:t> kopieren. </a:t>
            </a:r>
            <a:endParaRPr lang="de" sz="1050" dirty="0">
              <a:latin typeface="Aptos"/>
              <a:ea typeface="Calibri"/>
              <a:cs typeface="Calibri"/>
            </a:endParaRP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Arial" panose="020B0604020202020204" pitchFamily="34" charset="0"/>
              <a:buChar char="•"/>
            </a:pPr>
            <a:r>
              <a:rPr lang="de" sz="1050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Passen Sie gern die Überschriften an, wenn erforderlich.</a:t>
            </a:r>
            <a:endParaRPr sz="1050" dirty="0"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endParaRPr sz="1050" dirty="0"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de" sz="1050" b="1" dirty="0">
                <a:solidFill>
                  <a:srgbClr val="FF0000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Bis wann?</a:t>
            </a:r>
            <a:endParaRPr sz="1050" b="1" dirty="0">
              <a:solidFill>
                <a:srgbClr val="FF0000"/>
              </a:solidFill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de" sz="1050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Das </a:t>
            </a:r>
            <a:r>
              <a:rPr lang="de" sz="1050" i="1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Graphic Abstract</a:t>
            </a:r>
            <a:r>
              <a:rPr lang="de" sz="1050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 wird Teil des Beitrags sein. Je eher Sie uns die Daten zur Verfügung stellen, um so schneller können wir den Artikel online stellen.</a:t>
            </a:r>
            <a:endParaRPr sz="1050" dirty="0"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de" sz="1050" b="1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Wenn Sie </a:t>
            </a:r>
            <a:r>
              <a:rPr lang="de" sz="1050" b="1" i="1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kein</a:t>
            </a:r>
            <a:r>
              <a:rPr lang="de" sz="1050" i="1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 Graphic Abstract</a:t>
            </a:r>
            <a:r>
              <a:rPr lang="de" sz="1050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 zu Ihrem Artikel wünschen, geben Sie uns bitte zeitnah Bescheid, damit sich der Ablauf nicht unnötig verzögert.</a:t>
            </a:r>
            <a:endParaRPr sz="1050" dirty="0"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900" b="1" dirty="0"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/>
          <p:nvPr/>
        </p:nvSpPr>
        <p:spPr>
          <a:xfrm>
            <a:off x="1970685" y="1456562"/>
            <a:ext cx="4104000" cy="4104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66" name="Google Shape;66;p2"/>
          <p:cNvSpPr/>
          <p:nvPr/>
        </p:nvSpPr>
        <p:spPr>
          <a:xfrm>
            <a:off x="2053548" y="4408754"/>
            <a:ext cx="3910153" cy="637800"/>
          </a:xfrm>
          <a:prstGeom prst="roundRect">
            <a:avLst>
              <a:gd name="adj" fmla="val 16667"/>
            </a:avLst>
          </a:prstGeom>
          <a:solidFill>
            <a:srgbClr val="9FC7E0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ptos" panose="020B0004020202020204" pitchFamily="34" charset="0"/>
              <a:sym typeface="Arial"/>
            </a:endParaRPr>
          </a:p>
        </p:txBody>
      </p:sp>
      <p:grpSp>
        <p:nvGrpSpPr>
          <p:cNvPr id="68" name="Google Shape;68;p2"/>
          <p:cNvGrpSpPr/>
          <p:nvPr/>
        </p:nvGrpSpPr>
        <p:grpSpPr>
          <a:xfrm>
            <a:off x="2053549" y="1907136"/>
            <a:ext cx="1969822" cy="548776"/>
            <a:chOff x="2053549" y="1849552"/>
            <a:chExt cx="1969822" cy="456769"/>
          </a:xfrm>
        </p:grpSpPr>
        <p:sp>
          <p:nvSpPr>
            <p:cNvPr id="69" name="Google Shape;69;p2"/>
            <p:cNvSpPr/>
            <p:nvPr/>
          </p:nvSpPr>
          <p:spPr>
            <a:xfrm>
              <a:off x="2053549" y="1849552"/>
              <a:ext cx="1908000" cy="456769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rgbClr val="2783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700" b="0" i="0" u="none" strike="noStrike" cap="none">
                <a:solidFill>
                  <a:schemeClr val="lt1"/>
                </a:solidFill>
                <a:latin typeface="Aptos" panose="020B0004020202020204" pitchFamily="34" charset="0"/>
                <a:sym typeface="Arial"/>
              </a:endParaRPr>
            </a:p>
          </p:txBody>
        </p:sp>
        <p:sp>
          <p:nvSpPr>
            <p:cNvPr id="70" name="Google Shape;70;p2"/>
            <p:cNvSpPr txBox="1"/>
            <p:nvPr/>
          </p:nvSpPr>
          <p:spPr>
            <a:xfrm>
              <a:off x="2299339" y="1856771"/>
              <a:ext cx="1724032" cy="1664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r>
                <a:rPr lang="de" sz="700" b="1" i="0" strike="noStrike" cap="none" dirty="0">
                  <a:solidFill>
                    <a:schemeClr val="tx1"/>
                  </a:solidFill>
                  <a:latin typeface="Aptos" panose="020B0004020202020204" pitchFamily="34" charset="0"/>
                  <a:sym typeface="Arial"/>
                </a:rPr>
                <a:t>Studiendesign</a:t>
              </a:r>
              <a:r>
                <a:rPr lang="de" sz="700" b="1" dirty="0">
                  <a:solidFill>
                    <a:schemeClr val="tx1"/>
                  </a:solidFill>
                  <a:latin typeface="Aptos" panose="020B0004020202020204" pitchFamily="34" charset="0"/>
                </a:rPr>
                <a:t> &amp; </a:t>
              </a:r>
              <a:r>
                <a:rPr lang="de" sz="700" b="1" i="0" strike="noStrike" cap="none" dirty="0">
                  <a:solidFill>
                    <a:schemeClr val="tx1"/>
                  </a:solidFill>
                  <a:latin typeface="Aptos" panose="020B0004020202020204" pitchFamily="34" charset="0"/>
                  <a:sym typeface="Arial"/>
                </a:rPr>
                <a:t>Patientenkollektiv </a:t>
              </a:r>
              <a:endParaRPr sz="700" b="1" i="0" strike="noStrike" cap="none" dirty="0">
                <a:solidFill>
                  <a:schemeClr val="tx1"/>
                </a:solidFill>
                <a:latin typeface="Aptos" panose="020B0004020202020204" pitchFamily="34" charset="0"/>
                <a:sym typeface="Arial"/>
              </a:endParaRPr>
            </a:p>
          </p:txBody>
        </p:sp>
      </p:grpSp>
      <p:grpSp>
        <p:nvGrpSpPr>
          <p:cNvPr id="71" name="Google Shape;71;p2"/>
          <p:cNvGrpSpPr/>
          <p:nvPr/>
        </p:nvGrpSpPr>
        <p:grpSpPr>
          <a:xfrm>
            <a:off x="4055707" y="1915809"/>
            <a:ext cx="1908000" cy="540103"/>
            <a:chOff x="4055707" y="1865009"/>
            <a:chExt cx="1908000" cy="540103"/>
          </a:xfrm>
        </p:grpSpPr>
        <p:pic>
          <p:nvPicPr>
            <p:cNvPr id="72" name="Google Shape;72;p2"/>
            <p:cNvPicPr preferRelativeResize="0">
              <a:picLocks noChangeAspect="1"/>
            </p:cNvPicPr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078351" y="1903198"/>
              <a:ext cx="244327" cy="2443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" name="Google Shape;73;p2"/>
            <p:cNvSpPr/>
            <p:nvPr/>
          </p:nvSpPr>
          <p:spPr>
            <a:xfrm>
              <a:off x="4055707" y="1865009"/>
              <a:ext cx="1908000" cy="540103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rgbClr val="2783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endParaRPr>
            </a:p>
          </p:txBody>
        </p:sp>
        <p:sp>
          <p:nvSpPr>
            <p:cNvPr id="74" name="Google Shape;74;p2"/>
            <p:cNvSpPr txBox="1"/>
            <p:nvPr/>
          </p:nvSpPr>
          <p:spPr>
            <a:xfrm>
              <a:off x="4303777" y="1868691"/>
              <a:ext cx="878676" cy="2000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r>
                <a:rPr lang="de" sz="700" b="1" i="0" strike="noStrike" cap="none" dirty="0">
                  <a:solidFill>
                    <a:schemeClr val="tx1"/>
                  </a:solidFill>
                  <a:latin typeface="Aptos" panose="020B0004020202020204" pitchFamily="34" charset="0"/>
                  <a:sym typeface="Arial"/>
                </a:rPr>
                <a:t>Zielparameter</a:t>
              </a:r>
              <a:endParaRPr sz="700" b="0" i="0" strike="noStrike" cap="none" dirty="0">
                <a:solidFill>
                  <a:schemeClr val="tx1"/>
                </a:solidFill>
                <a:latin typeface="Aptos" panose="020B0004020202020204" pitchFamily="34" charset="0"/>
                <a:sym typeface="Arial"/>
              </a:endParaRPr>
            </a:p>
          </p:txBody>
        </p:sp>
      </p:grpSp>
      <p:sp>
        <p:nvSpPr>
          <p:cNvPr id="85" name="Google Shape;85;p2"/>
          <p:cNvSpPr txBox="1"/>
          <p:nvPr/>
        </p:nvSpPr>
        <p:spPr>
          <a:xfrm>
            <a:off x="2368428" y="4440595"/>
            <a:ext cx="35331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de" sz="700" b="1" i="0" strike="noStrike" cap="none" dirty="0">
                <a:solidFill>
                  <a:schemeClr val="tx1"/>
                </a:solidFill>
                <a:latin typeface="Aptos" panose="020B0004020202020204" pitchFamily="34" charset="0"/>
                <a:sym typeface="Arial"/>
              </a:rPr>
              <a:t>Take Home Message</a:t>
            </a:r>
            <a:endParaRPr sz="700" b="0" i="0" strike="noStrike" cap="none" dirty="0">
              <a:solidFill>
                <a:schemeClr val="tx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700" b="0" i="0" strike="noStrike" cap="none" dirty="0">
              <a:solidFill>
                <a:schemeClr val="tx1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86" name="Google Shape;86;p2"/>
          <p:cNvSpPr txBox="1"/>
          <p:nvPr/>
        </p:nvSpPr>
        <p:spPr>
          <a:xfrm>
            <a:off x="2119380" y="2643654"/>
            <a:ext cx="1936325" cy="200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de" sz="700" b="1" i="0" u="none" strike="noStrike" cap="none" dirty="0">
                <a:solidFill>
                  <a:srgbClr val="0070C0"/>
                </a:solidFill>
                <a:latin typeface="Aptos" panose="020B0004020202020204" pitchFamily="34" charset="0"/>
                <a:sym typeface="Arial"/>
              </a:rPr>
              <a:t>xxxxxxxxxErgebnis 1xxxxxxxxxxxxxxx</a:t>
            </a:r>
            <a:endParaRPr sz="1600" b="0" i="0" u="none" strike="noStrike" cap="none" dirty="0">
              <a:solidFill>
                <a:srgbClr val="0070C0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87" name="Google Shape;87;p2"/>
          <p:cNvSpPr txBox="1"/>
          <p:nvPr/>
        </p:nvSpPr>
        <p:spPr>
          <a:xfrm>
            <a:off x="4143054" y="2659684"/>
            <a:ext cx="1820648" cy="200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de" sz="700" b="1" i="0" u="none" strike="noStrike" cap="none" dirty="0">
                <a:solidFill>
                  <a:srgbClr val="0070C0"/>
                </a:solidFill>
                <a:latin typeface="Aptos" panose="020B0004020202020204" pitchFamily="34" charset="0"/>
                <a:sym typeface="Arial"/>
              </a:rPr>
              <a:t>xxxxxxxxxErgebnis 2xxxxxxxxxxxxx</a:t>
            </a:r>
            <a:endParaRPr sz="1600" b="0" i="0" u="none" strike="noStrike" cap="none" dirty="0">
              <a:solidFill>
                <a:srgbClr val="0070C0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88" name="Google Shape;88;p2"/>
          <p:cNvSpPr/>
          <p:nvPr/>
        </p:nvSpPr>
        <p:spPr>
          <a:xfrm>
            <a:off x="2053549" y="1503250"/>
            <a:ext cx="3910153" cy="274847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2783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" sz="1000" b="1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 </a:t>
            </a:r>
            <a:r>
              <a:rPr lang="de" sz="1000" b="1" i="0" u="none" strike="noStrike" cap="none" dirty="0">
                <a:solidFill>
                  <a:srgbClr val="0070C0"/>
                </a:solidFill>
                <a:latin typeface="Aptos" panose="020B0004020202020204" pitchFamily="34" charset="0"/>
                <a:sym typeface="Arial"/>
              </a:rPr>
              <a:t>xxx Fragestellung Ihrer Studie als Frage </a:t>
            </a:r>
            <a:r>
              <a:rPr lang="de" sz="1000" b="1" dirty="0">
                <a:solidFill>
                  <a:srgbClr val="0070C0"/>
                </a:solidFill>
                <a:latin typeface="Aptos" panose="020B0004020202020204" pitchFamily="34" charset="0"/>
              </a:rPr>
              <a:t>formuliert </a:t>
            </a:r>
            <a:r>
              <a:rPr lang="de" sz="1000" b="1" i="0" u="none" strike="noStrike" cap="none" dirty="0">
                <a:solidFill>
                  <a:srgbClr val="0070C0"/>
                </a:solidFill>
                <a:latin typeface="Aptos" panose="020B0004020202020204" pitchFamily="34" charset="0"/>
                <a:sym typeface="Arial"/>
              </a:rPr>
              <a:t>xxx</a:t>
            </a:r>
            <a:endParaRPr sz="1000" b="1" i="0" u="none" strike="noStrike" cap="none" dirty="0">
              <a:solidFill>
                <a:srgbClr val="0070C0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90" name="Google Shape;90;p2"/>
          <p:cNvSpPr txBox="1"/>
          <p:nvPr/>
        </p:nvSpPr>
        <p:spPr>
          <a:xfrm>
            <a:off x="6162033" y="1444859"/>
            <a:ext cx="1822500" cy="391628"/>
          </a:xfrm>
          <a:prstGeom prst="rect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72000" rIns="72000" bIns="72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de" sz="800" b="1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Welche Frage beantwortet Ihre Studie? Bitte nur eine Zeile! </a:t>
            </a:r>
            <a:endParaRPr sz="800" b="0" i="0" u="none" strike="noStrike" cap="none" dirty="0">
              <a:solidFill>
                <a:schemeClr val="tx1"/>
              </a:solidFill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2"/>
          <p:cNvSpPr txBox="1"/>
          <p:nvPr/>
        </p:nvSpPr>
        <p:spPr>
          <a:xfrm>
            <a:off x="6160272" y="1911582"/>
            <a:ext cx="1815300" cy="760959"/>
          </a:xfrm>
          <a:prstGeom prst="rect">
            <a:avLst/>
          </a:prstGeom>
          <a:noFill/>
          <a:ln w="12700">
            <a:solidFill>
              <a:srgbClr val="FF9900"/>
            </a:solidFill>
          </a:ln>
        </p:spPr>
        <p:txBody>
          <a:bodyPr spcFirstLastPara="1" wrap="square" lIns="72000" tIns="72000" rIns="72000" bIns="72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de" sz="800" b="1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Methoden.</a:t>
            </a:r>
            <a:r>
              <a:rPr lang="de" sz="800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de" sz="8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Worauf baut Ihre Studie auf? Wie viele Patient*innen? Welche Kohorten? Welche Parameter? Überschriften sind nur Vorschläge, passen Sie gerne an. </a:t>
            </a:r>
          </a:p>
        </p:txBody>
      </p:sp>
      <p:sp>
        <p:nvSpPr>
          <p:cNvPr id="92" name="Google Shape;92;p2"/>
          <p:cNvSpPr txBox="1"/>
          <p:nvPr/>
        </p:nvSpPr>
        <p:spPr>
          <a:xfrm>
            <a:off x="6153072" y="4440595"/>
            <a:ext cx="1822500" cy="514738"/>
          </a:xfrm>
          <a:prstGeom prst="rect">
            <a:avLst/>
          </a:prstGeom>
          <a:noFill/>
          <a:ln w="12700">
            <a:solidFill>
              <a:srgbClr val="FF9900"/>
            </a:solidFill>
          </a:ln>
        </p:spPr>
        <p:txBody>
          <a:bodyPr spcFirstLastPara="1" wrap="square" lIns="72000" tIns="72000" rIns="72000" bIns="72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de" sz="800" b="1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Fazit.</a:t>
            </a:r>
            <a:r>
              <a:rPr lang="de" sz="8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 </a:t>
            </a:r>
            <a:br>
              <a:rPr lang="de" sz="8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</a:br>
            <a:r>
              <a:rPr lang="de" sz="8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Die wichtigsten Erkenntnisse Ihrer Studie. Verwenden Sie </a:t>
            </a:r>
            <a:r>
              <a:rPr lang="de" sz="800" b="1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Stichpunkte</a:t>
            </a:r>
            <a:r>
              <a:rPr lang="de" sz="8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!</a:t>
            </a:r>
            <a:endParaRPr sz="700" b="0" i="0" u="none" strike="noStrike" cap="none" dirty="0">
              <a:solidFill>
                <a:srgbClr val="000000"/>
              </a:solidFill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6162033" y="2861841"/>
            <a:ext cx="1823700" cy="1130291"/>
          </a:xfrm>
          <a:prstGeom prst="rect">
            <a:avLst/>
          </a:prstGeom>
          <a:noFill/>
          <a:ln w="12700">
            <a:solidFill>
              <a:srgbClr val="FF9900"/>
            </a:solidFill>
          </a:ln>
        </p:spPr>
        <p:txBody>
          <a:bodyPr spcFirstLastPara="1" wrap="square" lIns="72000" tIns="72000" rIns="72000" bIns="72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de" sz="800" b="1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Ergebnisse.</a:t>
            </a:r>
            <a:r>
              <a:rPr lang="de" sz="8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 Die wichtigsten Ergebnisse Ihrer Studie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</a:pPr>
            <a:r>
              <a:rPr lang="de" sz="8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1-2 Abbildungen </a:t>
            </a:r>
            <a:br>
              <a:rPr lang="de" sz="8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</a:br>
            <a:r>
              <a:rPr lang="de" sz="8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ODER 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</a:pPr>
            <a:r>
              <a:rPr lang="de" sz="8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1 Abbildung + Textbox </a:t>
            </a:r>
            <a:endParaRPr lang="de" sz="800" dirty="0">
              <a:solidFill>
                <a:schemeClr val="dk1"/>
              </a:solidFill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</a:pPr>
            <a:br>
              <a:rPr lang="de" sz="800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</a:br>
            <a:r>
              <a:rPr lang="de" sz="80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Bitte beachten Sie bei Beschriftungen: </a:t>
            </a:r>
            <a:r>
              <a:rPr lang="de" sz="800" b="1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Minimalschriftgröße</a:t>
            </a:r>
            <a:r>
              <a:rPr lang="de" sz="80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de" sz="800" b="1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6pt</a:t>
            </a:r>
            <a:endParaRPr sz="700" b="1" i="0" u="none" strike="noStrike" cap="none" dirty="0">
              <a:solidFill>
                <a:schemeClr val="tx1"/>
              </a:solidFill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2367828" y="2939529"/>
            <a:ext cx="1254540" cy="1251602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ptos" panose="020B0004020202020204" pitchFamily="34" charset="0"/>
              <a:sym typeface="Arial"/>
            </a:endParaRPr>
          </a:p>
        </p:txBody>
      </p:sp>
      <p:cxnSp>
        <p:nvCxnSpPr>
          <p:cNvPr id="96" name="Google Shape;96;p2"/>
          <p:cNvCxnSpPr>
            <a:cxnSpLocks/>
            <a:stCxn id="95" idx="0"/>
          </p:cNvCxnSpPr>
          <p:nvPr/>
        </p:nvCxnSpPr>
        <p:spPr>
          <a:xfrm>
            <a:off x="2995098" y="2939529"/>
            <a:ext cx="0" cy="57831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7" name="Google Shape;97;p2"/>
          <p:cNvCxnSpPr>
            <a:cxnSpLocks/>
            <a:endCxn id="95" idx="5"/>
          </p:cNvCxnSpPr>
          <p:nvPr/>
        </p:nvCxnSpPr>
        <p:spPr>
          <a:xfrm>
            <a:off x="2995098" y="3517839"/>
            <a:ext cx="443547" cy="48999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8" name="Google Shape;98;p2"/>
          <p:cNvCxnSpPr>
            <a:cxnSpLocks/>
            <a:endCxn id="95" idx="3"/>
          </p:cNvCxnSpPr>
          <p:nvPr/>
        </p:nvCxnSpPr>
        <p:spPr>
          <a:xfrm flipH="1">
            <a:off x="2551551" y="3517839"/>
            <a:ext cx="443547" cy="48999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9" name="Google Shape;99;p2"/>
          <p:cNvSpPr/>
          <p:nvPr/>
        </p:nvSpPr>
        <p:spPr>
          <a:xfrm>
            <a:off x="4143054" y="2891539"/>
            <a:ext cx="1639563" cy="1299591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970685" y="5124556"/>
            <a:ext cx="4104000" cy="439162"/>
          </a:xfrm>
          <a:prstGeom prst="rect">
            <a:avLst/>
          </a:prstGeom>
          <a:solidFill>
            <a:srgbClr val="278387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2053549" y="5132095"/>
            <a:ext cx="2869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de-DE" sz="700" b="0" i="0" u="none" strike="noStrike" cap="none" dirty="0">
                <a:solidFill>
                  <a:schemeClr val="lt1"/>
                </a:solidFill>
                <a:latin typeface="Aptos"/>
                <a:ea typeface="Calibri"/>
                <a:cs typeface="Calibri"/>
                <a:sym typeface="Calibri"/>
              </a:rPr>
              <a:t>Autor 1, Autor 2, Autor 3 et al. (</a:t>
            </a:r>
            <a:r>
              <a:rPr lang="de-DE" sz="700" dirty="0">
                <a:solidFill>
                  <a:schemeClr val="lt1"/>
                </a:solidFill>
                <a:latin typeface="Aptos"/>
                <a:ea typeface="Calibri"/>
                <a:cs typeface="Calibri"/>
                <a:sym typeface="Calibri"/>
              </a:rPr>
              <a:t>2025</a:t>
            </a:r>
            <a:r>
              <a:rPr lang="de-DE" sz="700" b="0" i="0" u="none" strike="noStrike" cap="none" dirty="0">
                <a:solidFill>
                  <a:schemeClr val="lt1"/>
                </a:solidFill>
                <a:latin typeface="Aptos"/>
                <a:ea typeface="Calibri"/>
                <a:cs typeface="Calibri"/>
                <a:sym typeface="Calibri"/>
              </a:rPr>
              <a:t>) Der Titel der hier vorgestellten Arbeit. Ihre Zeitschrift DOI 10.1007/s10049-022-01036-6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6171600" y="5183122"/>
            <a:ext cx="1822500" cy="2685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72000" tIns="72000" rIns="72000" bIns="72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de" sz="800" b="1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Referenz: </a:t>
            </a:r>
            <a:r>
              <a:rPr lang="de" sz="8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Wird vom Verlag ausgefüllt</a:t>
            </a:r>
            <a:endParaRPr sz="700" b="0" i="0" u="none" strike="noStrike" cap="none" dirty="0">
              <a:solidFill>
                <a:srgbClr val="000000"/>
              </a:solidFill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4847293" y="5067153"/>
            <a:ext cx="1303449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e" sz="1200" b="1" i="0" u="none" strike="noStrike" cap="none" dirty="0">
                <a:solidFill>
                  <a:schemeClr val="lt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Die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e" sz="1200" b="1" i="0" u="none" strike="noStrike" cap="none" dirty="0">
                <a:solidFill>
                  <a:schemeClr val="lt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Fachz</a:t>
            </a:r>
            <a:r>
              <a:rPr lang="de-DE" sz="1200" b="1" i="0" u="none" strike="noStrike" cap="none" dirty="0" err="1">
                <a:solidFill>
                  <a:schemeClr val="lt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eitschrift</a:t>
            </a:r>
            <a:r>
              <a:rPr lang="de" sz="1200" b="1" i="0" u="none" strike="noStrike" cap="none" dirty="0">
                <a:solidFill>
                  <a:schemeClr val="lt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 </a:t>
            </a:r>
            <a:endParaRPr sz="1200" b="1" i="0" u="none" strike="noStrike" cap="none" dirty="0">
              <a:solidFill>
                <a:schemeClr val="lt1"/>
              </a:solidFill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307431" y="2033041"/>
            <a:ext cx="13553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- </a:t>
            </a:r>
            <a:r>
              <a:rPr lang="de-DE" sz="700" dirty="0" err="1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Xxxxxxxxx</a:t>
            </a:r>
            <a:endParaRPr lang="de-DE" sz="700" dirty="0">
              <a:solidFill>
                <a:srgbClr val="0070C0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  <a:p>
            <a:r>
              <a:rPr lang="de-DE" sz="700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- </a:t>
            </a:r>
            <a:r>
              <a:rPr lang="de-DE" sz="700" dirty="0" err="1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Xxxxxxxxxxxxx</a:t>
            </a:r>
            <a:endParaRPr lang="de-DE" sz="700" dirty="0">
              <a:solidFill>
                <a:srgbClr val="0070C0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  <a:p>
            <a:r>
              <a:rPr lang="de-DE" sz="700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- </a:t>
            </a:r>
            <a:r>
              <a:rPr lang="de-DE" sz="700" dirty="0" err="1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Xxxxxxxxxxxxx</a:t>
            </a:r>
            <a:endParaRPr lang="de-DE" sz="700" dirty="0">
              <a:solidFill>
                <a:srgbClr val="0070C0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Textfeld 42"/>
          <p:cNvSpPr txBox="1"/>
          <p:nvPr/>
        </p:nvSpPr>
        <p:spPr>
          <a:xfrm>
            <a:off x="2435549" y="4606442"/>
            <a:ext cx="13553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- </a:t>
            </a:r>
            <a:r>
              <a:rPr lang="de-DE" sz="700" dirty="0" err="1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Xxxxxxxxx</a:t>
            </a:r>
            <a:endParaRPr lang="de-DE" sz="700" dirty="0">
              <a:solidFill>
                <a:srgbClr val="0070C0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  <a:p>
            <a:r>
              <a:rPr lang="de-DE" sz="700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- </a:t>
            </a:r>
            <a:r>
              <a:rPr lang="de-DE" sz="700" dirty="0" err="1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Xxxxxxxxxxxxx</a:t>
            </a:r>
            <a:endParaRPr lang="de-DE" sz="700" dirty="0">
              <a:solidFill>
                <a:srgbClr val="0070C0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  <a:p>
            <a:r>
              <a:rPr lang="de-DE" sz="700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- </a:t>
            </a:r>
            <a:r>
              <a:rPr lang="de-DE" sz="700" dirty="0" err="1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xxxxxxxxxxxxXxxxxxxxx</a:t>
            </a:r>
            <a:endParaRPr lang="de-DE" sz="700" dirty="0">
              <a:solidFill>
                <a:srgbClr val="0070C0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Textfeld 45"/>
          <p:cNvSpPr txBox="1"/>
          <p:nvPr/>
        </p:nvSpPr>
        <p:spPr>
          <a:xfrm>
            <a:off x="4308333" y="2033041"/>
            <a:ext cx="13553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- </a:t>
            </a:r>
            <a:r>
              <a:rPr lang="de-DE" sz="700" dirty="0" err="1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Xxxxxxxxx</a:t>
            </a:r>
            <a:endParaRPr lang="de-DE" sz="700" dirty="0">
              <a:solidFill>
                <a:srgbClr val="0070C0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  <a:p>
            <a:r>
              <a:rPr lang="de-DE" sz="700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- </a:t>
            </a:r>
            <a:r>
              <a:rPr lang="de-DE" sz="700" dirty="0" err="1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Xxxxxxxxxxxxx</a:t>
            </a:r>
            <a:endParaRPr lang="de-DE" sz="700" dirty="0">
              <a:solidFill>
                <a:srgbClr val="0070C0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  <a:p>
            <a:r>
              <a:rPr lang="de-DE" sz="700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- </a:t>
            </a:r>
            <a:r>
              <a:rPr lang="de-DE" sz="700" dirty="0" err="1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Xxxxxxxxxxxxx</a:t>
            </a:r>
            <a:endParaRPr lang="de-DE" sz="700" dirty="0">
              <a:solidFill>
                <a:srgbClr val="0070C0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1970684" y="524305"/>
            <a:ext cx="4104000" cy="884070"/>
          </a:xfrm>
          <a:prstGeom prst="rect">
            <a:avLst/>
          </a:prstGeom>
          <a:solidFill>
            <a:srgbClr val="F7C477"/>
          </a:solidFill>
          <a:ln>
            <a:noFill/>
          </a:ln>
        </p:spPr>
        <p:txBody>
          <a:bodyPr spcFirstLastPara="1" wrap="square" lIns="72000" tIns="72000" rIns="72000" bIns="72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de" sz="800" b="1" i="0" u="none" strike="noStrike" cap="none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Versetzen S</a:t>
            </a:r>
            <a:r>
              <a:rPr lang="de-DE" sz="800" b="1" i="0" u="none" strike="noStrike" cap="none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i</a:t>
            </a:r>
            <a:r>
              <a:rPr lang="de" sz="800" b="1" i="0" u="none" strike="noStrike" cap="none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e sich bei der Gestaltung in die Leser*innen! </a:t>
            </a:r>
          </a:p>
          <a:p>
            <a:pPr marL="171450" indent="-171450">
              <a:buSzPts val="800"/>
              <a:buFont typeface="Arial" panose="020B0604020202020204" pitchFamily="34" charset="0"/>
              <a:buChar char="•"/>
            </a:pPr>
            <a:r>
              <a:rPr lang="de" sz="800" i="0" u="none" strike="noStrike" cap="none" dirty="0">
                <a:solidFill>
                  <a:schemeClr val="tx1"/>
                </a:solidFill>
                <a:latin typeface="Aptos"/>
                <a:ea typeface="Calibri"/>
                <a:cs typeface="Calibri"/>
                <a:sym typeface="Calibri"/>
              </a:rPr>
              <a:t>Nur die wichtigsten Eckpunkte Ihrer Studie</a:t>
            </a:r>
            <a:r>
              <a:rPr lang="de" sz="800" dirty="0">
                <a:solidFill>
                  <a:schemeClr val="tx1"/>
                </a:solidFill>
                <a:latin typeface="Aptos"/>
                <a:ea typeface="Calibri"/>
                <a:cs typeface="Calibri"/>
                <a:sym typeface="Calibri"/>
              </a:rPr>
              <a:t> nennen</a:t>
            </a:r>
            <a:endParaRPr lang="de" sz="800" i="0" u="none" strike="noStrike" cap="none" dirty="0">
              <a:solidFill>
                <a:schemeClr val="tx1"/>
              </a:solidFill>
              <a:latin typeface="Aptos" panose="020B0004020202020204" pitchFamily="34" charset="0"/>
              <a:ea typeface="Calibri"/>
              <a:cs typeface="Calibri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</a:pPr>
            <a:r>
              <a:rPr lang="de" sz="80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Schnell erfassbar</a:t>
            </a:r>
            <a:r>
              <a:rPr lang="de" sz="800" i="0" u="none" strike="noStrike" cap="none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 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</a:pPr>
            <a:r>
              <a:rPr lang="de" sz="800" i="0" u="none" strike="noStrike" cap="none" dirty="0">
                <a:solidFill>
                  <a:schemeClr val="tx1"/>
                </a:solidFill>
                <a:latin typeface="Aptos"/>
                <a:ea typeface="Calibri"/>
                <a:cs typeface="Calibri"/>
                <a:sym typeface="Calibri"/>
              </a:rPr>
              <a:t>Keine 1:1-Darstellung Ihres Manuskripts </a:t>
            </a:r>
            <a:r>
              <a:rPr lang="de" sz="800" i="0" u="none" strike="noStrike" cap="none" dirty="0">
                <a:solidFill>
                  <a:schemeClr val="tx1"/>
                </a:solidFill>
                <a:latin typeface="Aptos"/>
                <a:ea typeface="Calibri"/>
                <a:cs typeface="Calibri"/>
                <a:sym typeface="Wingdings" panose="05000000000000000000" pitchFamily="2" charset="2"/>
              </a:rPr>
              <a:t></a:t>
            </a:r>
            <a:r>
              <a:rPr lang="de" sz="800" i="0" u="none" strike="noStrike" cap="none" dirty="0">
                <a:solidFill>
                  <a:schemeClr val="tx1"/>
                </a:solidFill>
                <a:latin typeface="Aptos"/>
                <a:ea typeface="Calibri"/>
                <a:cs typeface="Calibri"/>
                <a:sym typeface="Calibri"/>
              </a:rPr>
              <a:t> </a:t>
            </a:r>
            <a:r>
              <a:rPr lang="de" sz="800" i="1" u="none" strike="noStrike" cap="none" dirty="0">
                <a:solidFill>
                  <a:schemeClr val="tx1"/>
                </a:solidFill>
                <a:latin typeface="Aptos"/>
                <a:ea typeface="Calibri"/>
                <a:cs typeface="Calibri"/>
                <a:sym typeface="Calibri"/>
              </a:rPr>
              <a:t>Graphic Abstrac</a:t>
            </a:r>
            <a:r>
              <a:rPr lang="de" sz="800" i="0" u="none" strike="noStrike" cap="none" dirty="0">
                <a:solidFill>
                  <a:schemeClr val="tx1"/>
                </a:solidFill>
                <a:latin typeface="Aptos"/>
                <a:ea typeface="Calibri"/>
                <a:cs typeface="Calibri"/>
                <a:sym typeface="Calibri"/>
              </a:rPr>
              <a:t>t ist Teil Ihres Beitrags.</a:t>
            </a:r>
            <a:endParaRPr lang="de" sz="800" i="0" u="none" strike="noStrike" cap="none" dirty="0">
              <a:solidFill>
                <a:schemeClr val="tx1"/>
              </a:solidFill>
              <a:latin typeface="Aptos"/>
              <a:ea typeface="Calibri"/>
              <a:cs typeface="Calibri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</a:pPr>
            <a:r>
              <a:rPr lang="de" sz="800" i="0" u="none" strike="noStrike" cap="none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Auf S. </a:t>
            </a:r>
            <a:r>
              <a:rPr lang="de" sz="80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3 finden S</a:t>
            </a:r>
            <a:r>
              <a:rPr lang="de-DE" sz="80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i</a:t>
            </a:r>
            <a:r>
              <a:rPr lang="de" sz="80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e weitere Icons, die Sie verwenden können.</a:t>
            </a:r>
            <a:r>
              <a:rPr lang="de" sz="800" i="0" u="none" strike="noStrike" cap="none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  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</a:pPr>
            <a:r>
              <a:rPr lang="de" sz="80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Mindest-Schriftgröße: 6pt – auch bei Abbildungsbeschriftungen! </a:t>
            </a:r>
            <a:endParaRPr lang="de" sz="800" i="0" u="none" strike="noStrike" cap="none" dirty="0">
              <a:solidFill>
                <a:schemeClr val="tx1"/>
              </a:solidFill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90;p2">
            <a:extLst>
              <a:ext uri="{FF2B5EF4-FFF2-40B4-BE49-F238E27FC236}">
                <a16:creationId xmlns:a16="http://schemas.microsoft.com/office/drawing/2014/main" id="{1F10CDFC-2CEA-D4F3-AB6F-8139983B0CE9}"/>
              </a:ext>
            </a:extLst>
          </p:cNvPr>
          <p:cNvSpPr txBox="1"/>
          <p:nvPr/>
        </p:nvSpPr>
        <p:spPr>
          <a:xfrm>
            <a:off x="6119452" y="1149303"/>
            <a:ext cx="1822500" cy="283906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72000" rIns="72000" bIns="72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de" sz="900" b="1" i="0" u="none" strike="noStrike" cap="none" dirty="0">
                <a:solidFill>
                  <a:srgbClr val="000000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Tipps zur Bearbeitung: </a:t>
            </a:r>
            <a:endParaRPr sz="900" b="0" i="0" u="none" strike="noStrike" cap="none" dirty="0">
              <a:solidFill>
                <a:schemeClr val="accent6"/>
              </a:solidFill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32FD8E2-C156-D76D-FDEA-A258DA3418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72575" y="4425657"/>
            <a:ext cx="320825" cy="320825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E2447542-211F-0039-F78E-87CE32D515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87621" y="1946870"/>
            <a:ext cx="245790" cy="24579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 txBox="1">
            <a:spLocks noGrp="1"/>
          </p:cNvSpPr>
          <p:nvPr>
            <p:ph type="title"/>
          </p:nvPr>
        </p:nvSpPr>
        <p:spPr>
          <a:xfrm>
            <a:off x="408968" y="421086"/>
            <a:ext cx="8520600" cy="513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</a:pPr>
            <a:r>
              <a:rPr lang="de" sz="1900" b="1" dirty="0">
                <a:latin typeface="Calibri"/>
                <a:ea typeface="Calibri"/>
                <a:cs typeface="Calibri"/>
                <a:sym typeface="Calibri"/>
              </a:rPr>
              <a:t>Ihre Iconauswahl für das </a:t>
            </a:r>
            <a:r>
              <a:rPr lang="de" sz="1900" b="1" i="1" dirty="0">
                <a:latin typeface="Calibri"/>
                <a:ea typeface="Calibri"/>
                <a:cs typeface="Calibri"/>
                <a:sym typeface="Calibri"/>
              </a:rPr>
              <a:t>Graphic Abstract</a:t>
            </a:r>
            <a:r>
              <a:rPr lang="de" sz="1900" b="1" dirty="0">
                <a:latin typeface="Calibri"/>
                <a:ea typeface="Calibri"/>
                <a:cs typeface="Calibri"/>
                <a:sym typeface="Calibri"/>
              </a:rPr>
              <a:t> :</a:t>
            </a:r>
            <a:endParaRPr b="1" dirty="0"/>
          </a:p>
        </p:txBody>
      </p:sp>
      <p:pic>
        <p:nvPicPr>
          <p:cNvPr id="3" name="Google Shape;109;p8">
            <a:extLst>
              <a:ext uri="{FF2B5EF4-FFF2-40B4-BE49-F238E27FC236}">
                <a16:creationId xmlns:a16="http://schemas.microsoft.com/office/drawing/2014/main" id="{0F8E681F-F2AA-06EA-2DD7-3881A912F9D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92811" y="6067899"/>
            <a:ext cx="360000" cy="403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10;p8">
            <a:extLst>
              <a:ext uri="{FF2B5EF4-FFF2-40B4-BE49-F238E27FC236}">
                <a16:creationId xmlns:a16="http://schemas.microsoft.com/office/drawing/2014/main" id="{D92F9B81-4592-66B1-D215-ED127D26D3E5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91727" y="2204623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11;p8">
            <a:extLst>
              <a:ext uri="{FF2B5EF4-FFF2-40B4-BE49-F238E27FC236}">
                <a16:creationId xmlns:a16="http://schemas.microsoft.com/office/drawing/2014/main" id="{3AA37049-1A3F-F7CE-3C6F-7C15229AEFB6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00565" y="6067899"/>
            <a:ext cx="360000" cy="381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12;p8">
            <a:extLst>
              <a:ext uri="{FF2B5EF4-FFF2-40B4-BE49-F238E27FC236}">
                <a16:creationId xmlns:a16="http://schemas.microsoft.com/office/drawing/2014/main" id="{E4B94382-86B9-ED76-A25B-F8511C3B7A3B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33512" y="2204623"/>
            <a:ext cx="433283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14;p8">
            <a:extLst>
              <a:ext uri="{FF2B5EF4-FFF2-40B4-BE49-F238E27FC236}">
                <a16:creationId xmlns:a16="http://schemas.microsoft.com/office/drawing/2014/main" id="{AB083CD4-9B52-B7AE-0BA1-CDDDDF35B9D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42695" y="2937705"/>
            <a:ext cx="450273" cy="438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15;p8">
            <a:extLst>
              <a:ext uri="{FF2B5EF4-FFF2-40B4-BE49-F238E27FC236}">
                <a16:creationId xmlns:a16="http://schemas.microsoft.com/office/drawing/2014/main" id="{FABAF0F7-4889-6D0B-59B4-07266FE725C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383037" y="6067899"/>
            <a:ext cx="360000" cy="368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16;p8">
            <a:extLst>
              <a:ext uri="{FF2B5EF4-FFF2-40B4-BE49-F238E27FC236}">
                <a16:creationId xmlns:a16="http://schemas.microsoft.com/office/drawing/2014/main" id="{68ABB61F-A9E6-BEAF-8ADC-C68680ED8CF6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22641" y="3007303"/>
            <a:ext cx="440247" cy="369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17;p8">
            <a:extLst>
              <a:ext uri="{FF2B5EF4-FFF2-40B4-BE49-F238E27FC236}">
                <a16:creationId xmlns:a16="http://schemas.microsoft.com/office/drawing/2014/main" id="{C58F93FF-634B-9E47-B55A-EE9E95E7F11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381446" y="2940446"/>
            <a:ext cx="438004" cy="436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8;p8">
            <a:extLst>
              <a:ext uri="{FF2B5EF4-FFF2-40B4-BE49-F238E27FC236}">
                <a16:creationId xmlns:a16="http://schemas.microsoft.com/office/drawing/2014/main" id="{087229EE-BEC1-A925-DD8B-1A513D80EAC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759113" y="5460274"/>
            <a:ext cx="360000" cy="397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19;p8">
            <a:extLst>
              <a:ext uri="{FF2B5EF4-FFF2-40B4-BE49-F238E27FC236}">
                <a16:creationId xmlns:a16="http://schemas.microsoft.com/office/drawing/2014/main" id="{671509F0-2862-152F-1932-947D8F447A6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472643" y="4708985"/>
            <a:ext cx="360000" cy="338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1;p8">
            <a:extLst>
              <a:ext uri="{FF2B5EF4-FFF2-40B4-BE49-F238E27FC236}">
                <a16:creationId xmlns:a16="http://schemas.microsoft.com/office/drawing/2014/main" id="{679AC572-CACD-A2AB-9D97-2E4C8EFF04BD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851363" y="3087080"/>
            <a:ext cx="505598" cy="289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2;p8">
            <a:extLst>
              <a:ext uri="{FF2B5EF4-FFF2-40B4-BE49-F238E27FC236}">
                <a16:creationId xmlns:a16="http://schemas.microsoft.com/office/drawing/2014/main" id="{124F368D-5CEC-DC27-F150-ECA06043FDE6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689949" y="2068035"/>
            <a:ext cx="492271" cy="496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;p8">
            <a:extLst>
              <a:ext uri="{FF2B5EF4-FFF2-40B4-BE49-F238E27FC236}">
                <a16:creationId xmlns:a16="http://schemas.microsoft.com/office/drawing/2014/main" id="{6D5B70A5-60D1-C176-7F51-352414A4150C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29921" y="2144327"/>
            <a:ext cx="360000" cy="420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5;p8">
            <a:extLst>
              <a:ext uri="{FF2B5EF4-FFF2-40B4-BE49-F238E27FC236}">
                <a16:creationId xmlns:a16="http://schemas.microsoft.com/office/drawing/2014/main" id="{68F40142-91A7-440F-F1CC-090911A6B99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2784199" y="3881967"/>
            <a:ext cx="463703" cy="288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6;p8">
            <a:extLst>
              <a:ext uri="{FF2B5EF4-FFF2-40B4-BE49-F238E27FC236}">
                <a16:creationId xmlns:a16="http://schemas.microsoft.com/office/drawing/2014/main" id="{1CA256D7-F9C3-C8C4-1C0C-05236D022DA3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603103" y="3816634"/>
            <a:ext cx="360000" cy="35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7;p8">
            <a:extLst>
              <a:ext uri="{FF2B5EF4-FFF2-40B4-BE49-F238E27FC236}">
                <a16:creationId xmlns:a16="http://schemas.microsoft.com/office/drawing/2014/main" id="{732A4D41-89D9-D883-FF78-6D899F13B869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2193651" y="3712915"/>
            <a:ext cx="360000" cy="457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8;p8">
            <a:extLst>
              <a:ext uri="{FF2B5EF4-FFF2-40B4-BE49-F238E27FC236}">
                <a16:creationId xmlns:a16="http://schemas.microsoft.com/office/drawing/2014/main" id="{A4B8E22A-7556-33A4-3FB2-4E23C21526A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6666517" y="6067899"/>
            <a:ext cx="360000" cy="325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9;p8">
            <a:extLst>
              <a:ext uri="{FF2B5EF4-FFF2-40B4-BE49-F238E27FC236}">
                <a16:creationId xmlns:a16="http://schemas.microsoft.com/office/drawing/2014/main" id="{D375B235-436A-226C-4B66-BF1D7C458B4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5545436" y="3016602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30;p8">
            <a:extLst>
              <a:ext uri="{FF2B5EF4-FFF2-40B4-BE49-F238E27FC236}">
                <a16:creationId xmlns:a16="http://schemas.microsoft.com/office/drawing/2014/main" id="{38CCE910-8442-5A6A-C360-9FDCD3940C0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6075283" y="6067899"/>
            <a:ext cx="360000" cy="262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31;p8">
            <a:extLst>
              <a:ext uri="{FF2B5EF4-FFF2-40B4-BE49-F238E27FC236}">
                <a16:creationId xmlns:a16="http://schemas.microsoft.com/office/drawing/2014/main" id="{4EADB3BA-FC4A-06F7-3488-6C3AE925F6A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456957" y="5390837"/>
            <a:ext cx="360000" cy="466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2;p8">
            <a:extLst>
              <a:ext uri="{FF2B5EF4-FFF2-40B4-BE49-F238E27FC236}">
                <a16:creationId xmlns:a16="http://schemas.microsoft.com/office/drawing/2014/main" id="{4D6FA1A0-9108-9287-A263-34CEAC82A81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383316" y="3020400"/>
            <a:ext cx="360000" cy="356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3;p8">
            <a:extLst>
              <a:ext uri="{FF2B5EF4-FFF2-40B4-BE49-F238E27FC236}">
                <a16:creationId xmlns:a16="http://schemas.microsoft.com/office/drawing/2014/main" id="{A3EA89FC-AA58-7806-D908-5EC4ABE5A50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3125691" y="2954227"/>
            <a:ext cx="360000" cy="42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34;p8">
            <a:extLst>
              <a:ext uri="{FF2B5EF4-FFF2-40B4-BE49-F238E27FC236}">
                <a16:creationId xmlns:a16="http://schemas.microsoft.com/office/drawing/2014/main" id="{C96B28DA-39FC-F1A3-FA04-85AD691D392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1012555" y="3783681"/>
            <a:ext cx="360000" cy="386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5;p8">
            <a:extLst>
              <a:ext uri="{FF2B5EF4-FFF2-40B4-BE49-F238E27FC236}">
                <a16:creationId xmlns:a16="http://schemas.microsoft.com/office/drawing/2014/main" id="{0E88D237-E1CD-274C-1712-38C15AE1DE4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7658631" y="3811221"/>
            <a:ext cx="492272" cy="359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36;p8">
            <a:extLst>
              <a:ext uri="{FF2B5EF4-FFF2-40B4-BE49-F238E27FC236}">
                <a16:creationId xmlns:a16="http://schemas.microsoft.com/office/drawing/2014/main" id="{AF21EC6A-3243-A443-A1D4-6C7130EE065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539295" y="6067899"/>
            <a:ext cx="430034" cy="39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37;p8">
            <a:extLst>
              <a:ext uri="{FF2B5EF4-FFF2-40B4-BE49-F238E27FC236}">
                <a16:creationId xmlns:a16="http://schemas.microsoft.com/office/drawing/2014/main" id="{AEC5CF31-49C7-B93B-659A-68B3495B301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5325721" y="2144926"/>
            <a:ext cx="331340" cy="419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38;p8">
            <a:extLst>
              <a:ext uri="{FF2B5EF4-FFF2-40B4-BE49-F238E27FC236}">
                <a16:creationId xmlns:a16="http://schemas.microsoft.com/office/drawing/2014/main" id="{22C9815B-978E-D66F-549C-FD4FC232559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1032496" y="5536956"/>
            <a:ext cx="360000" cy="320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39;p8">
            <a:extLst>
              <a:ext uri="{FF2B5EF4-FFF2-40B4-BE49-F238E27FC236}">
                <a16:creationId xmlns:a16="http://schemas.microsoft.com/office/drawing/2014/main" id="{2C8D4017-414C-689B-114D-DF8B5E390FCC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1608035" y="5498983"/>
            <a:ext cx="360000" cy="358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141;p8">
            <a:extLst>
              <a:ext uri="{FF2B5EF4-FFF2-40B4-BE49-F238E27FC236}">
                <a16:creationId xmlns:a16="http://schemas.microsoft.com/office/drawing/2014/main" id="{55C18B2D-AFFB-9005-10B0-6C16C80AF535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317950" y="3783681"/>
            <a:ext cx="464057" cy="386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42;p8">
            <a:extLst>
              <a:ext uri="{FF2B5EF4-FFF2-40B4-BE49-F238E27FC236}">
                <a16:creationId xmlns:a16="http://schemas.microsoft.com/office/drawing/2014/main" id="{619BFE53-5429-4FE5-A4B9-11CA1CF440B5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5895283" y="2195862"/>
            <a:ext cx="360000" cy="368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143;p8">
            <a:extLst>
              <a:ext uri="{FF2B5EF4-FFF2-40B4-BE49-F238E27FC236}">
                <a16:creationId xmlns:a16="http://schemas.microsoft.com/office/drawing/2014/main" id="{FA0082D0-6111-3E01-EAD3-5C9D5D0B3FD5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6642386" y="2956750"/>
            <a:ext cx="331267" cy="419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144;p8">
            <a:extLst>
              <a:ext uri="{FF2B5EF4-FFF2-40B4-BE49-F238E27FC236}">
                <a16:creationId xmlns:a16="http://schemas.microsoft.com/office/drawing/2014/main" id="{779252A4-51EC-4B34-4DBF-0ABF764F1383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7162128" y="2987085"/>
            <a:ext cx="392092" cy="389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145;p8">
            <a:extLst>
              <a:ext uri="{FF2B5EF4-FFF2-40B4-BE49-F238E27FC236}">
                <a16:creationId xmlns:a16="http://schemas.microsoft.com/office/drawing/2014/main" id="{D76C0581-39FC-980D-7B22-02BAFD240E4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5484047" y="6067899"/>
            <a:ext cx="360000" cy="359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146;p8">
            <a:extLst>
              <a:ext uri="{FF2B5EF4-FFF2-40B4-BE49-F238E27FC236}">
                <a16:creationId xmlns:a16="http://schemas.microsoft.com/office/drawing/2014/main" id="{2CDFF8B7-CB52-1F68-8453-95F6ADB945A8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4005017" y="2204623"/>
            <a:ext cx="434484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147;p8">
            <a:extLst>
              <a:ext uri="{FF2B5EF4-FFF2-40B4-BE49-F238E27FC236}">
                <a16:creationId xmlns:a16="http://schemas.microsoft.com/office/drawing/2014/main" id="{97136F47-916E-7A7F-975F-1A5A16FB662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7">
            <a:alphaModFix/>
          </a:blip>
          <a:srcRect/>
          <a:stretch/>
        </p:blipFill>
        <p:spPr>
          <a:xfrm>
            <a:off x="1480266" y="3017377"/>
            <a:ext cx="360000" cy="3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148;p8">
            <a:extLst>
              <a:ext uri="{FF2B5EF4-FFF2-40B4-BE49-F238E27FC236}">
                <a16:creationId xmlns:a16="http://schemas.microsoft.com/office/drawing/2014/main" id="{509BE146-5116-CAB7-A705-1BCCCACCF223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8">
            <a:alphaModFix/>
          </a:blip>
          <a:srcRect/>
          <a:stretch/>
        </p:blipFill>
        <p:spPr>
          <a:xfrm>
            <a:off x="1028143" y="2067745"/>
            <a:ext cx="272481" cy="496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149;p8">
            <a:extLst>
              <a:ext uri="{FF2B5EF4-FFF2-40B4-BE49-F238E27FC236}">
                <a16:creationId xmlns:a16="http://schemas.microsoft.com/office/drawing/2014/main" id="{47F34144-F984-50C6-7D55-D67889D981B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925650" y="4719272"/>
            <a:ext cx="360000" cy="328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150;p8">
            <a:extLst>
              <a:ext uri="{FF2B5EF4-FFF2-40B4-BE49-F238E27FC236}">
                <a16:creationId xmlns:a16="http://schemas.microsoft.com/office/drawing/2014/main" id="{90B2456F-45F9-0393-791D-9FE922F1A9C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0">
            <a:alphaModFix/>
          </a:blip>
          <a:srcRect/>
          <a:stretch/>
        </p:blipFill>
        <p:spPr>
          <a:xfrm>
            <a:off x="3710339" y="6067899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151;p8">
            <a:extLst>
              <a:ext uri="{FF2B5EF4-FFF2-40B4-BE49-F238E27FC236}">
                <a16:creationId xmlns:a16="http://schemas.microsoft.com/office/drawing/2014/main" id="{759ADF50-9B23-93DC-FD7C-E242F21343FB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4301575" y="6067899"/>
            <a:ext cx="360000" cy="360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152;p8">
            <a:extLst>
              <a:ext uri="{FF2B5EF4-FFF2-40B4-BE49-F238E27FC236}">
                <a16:creationId xmlns:a16="http://schemas.microsoft.com/office/drawing/2014/main" id="{6F9E616F-B6F7-A1C4-29CF-27E60EDA927D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3113622" y="4642637"/>
            <a:ext cx="360000" cy="404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153;p8">
            <a:extLst>
              <a:ext uri="{FF2B5EF4-FFF2-40B4-BE49-F238E27FC236}">
                <a16:creationId xmlns:a16="http://schemas.microsoft.com/office/drawing/2014/main" id="{4D3B7694-CBE1-42CF-393E-0D09E36D3DDB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2735290" y="2204623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154;p8">
            <a:extLst>
              <a:ext uri="{FF2B5EF4-FFF2-40B4-BE49-F238E27FC236}">
                <a16:creationId xmlns:a16="http://schemas.microsoft.com/office/drawing/2014/main" id="{D88E3C14-811E-BEB4-E4AE-797C21548B8B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4">
            <a:alphaModFix/>
          </a:blip>
          <a:srcRect/>
          <a:stretch/>
        </p:blipFill>
        <p:spPr>
          <a:xfrm>
            <a:off x="2137068" y="2203830"/>
            <a:ext cx="360000" cy="360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155;p8">
            <a:extLst>
              <a:ext uri="{FF2B5EF4-FFF2-40B4-BE49-F238E27FC236}">
                <a16:creationId xmlns:a16="http://schemas.microsoft.com/office/drawing/2014/main" id="{3CC4292E-8C75-5319-3932-B3EF75A1670C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5">
            <a:alphaModFix/>
          </a:blip>
          <a:srcRect/>
          <a:stretch/>
        </p:blipFill>
        <p:spPr>
          <a:xfrm>
            <a:off x="931791" y="2996558"/>
            <a:ext cx="360000" cy="380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156;p8">
            <a:extLst>
              <a:ext uri="{FF2B5EF4-FFF2-40B4-BE49-F238E27FC236}">
                <a16:creationId xmlns:a16="http://schemas.microsoft.com/office/drawing/2014/main" id="{F6A09619-6EA7-1D85-AFCC-95EA34D1F8D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1538846" y="2205414"/>
            <a:ext cx="360000" cy="359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157;p8">
            <a:extLst>
              <a:ext uri="{FF2B5EF4-FFF2-40B4-BE49-F238E27FC236}">
                <a16:creationId xmlns:a16="http://schemas.microsoft.com/office/drawing/2014/main" id="{131A7F6B-3D2B-C3A6-FA2A-1C3B822818CB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7">
            <a:alphaModFix/>
          </a:blip>
          <a:srcRect/>
          <a:stretch/>
        </p:blipFill>
        <p:spPr>
          <a:xfrm>
            <a:off x="7068083" y="3828403"/>
            <a:ext cx="360000" cy="342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158;p8">
            <a:extLst>
              <a:ext uri="{FF2B5EF4-FFF2-40B4-BE49-F238E27FC236}">
                <a16:creationId xmlns:a16="http://schemas.microsoft.com/office/drawing/2014/main" id="{7E049197-49D4-540E-F9E6-FADF98FBC82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8">
            <a:alphaModFix/>
          </a:blip>
          <a:srcRect/>
          <a:stretch/>
        </p:blipFill>
        <p:spPr>
          <a:xfrm>
            <a:off x="378657" y="4686730"/>
            <a:ext cx="360000" cy="36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159;p8">
            <a:extLst>
              <a:ext uri="{FF2B5EF4-FFF2-40B4-BE49-F238E27FC236}">
                <a16:creationId xmlns:a16="http://schemas.microsoft.com/office/drawing/2014/main" id="{84DB9626-A939-7E6E-EA28-BDD04783C01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9">
            <a:alphaModFix/>
          </a:blip>
          <a:srcRect/>
          <a:stretch/>
        </p:blipFill>
        <p:spPr>
          <a:xfrm>
            <a:off x="7086380" y="5460274"/>
            <a:ext cx="360000" cy="342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160;p8">
            <a:extLst>
              <a:ext uri="{FF2B5EF4-FFF2-40B4-BE49-F238E27FC236}">
                <a16:creationId xmlns:a16="http://schemas.microsoft.com/office/drawing/2014/main" id="{B4691ABA-DC28-4BCE-694F-02FAFF6B888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0">
            <a:alphaModFix/>
          </a:blip>
          <a:srcRect/>
          <a:stretch/>
        </p:blipFill>
        <p:spPr>
          <a:xfrm>
            <a:off x="2028741" y="3016602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161;p8">
            <a:extLst>
              <a:ext uri="{FF2B5EF4-FFF2-40B4-BE49-F238E27FC236}">
                <a16:creationId xmlns:a16="http://schemas.microsoft.com/office/drawing/2014/main" id="{3F9C9EC5-C8F6-C048-AA58-27A452494335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1">
            <a:alphaModFix/>
          </a:blip>
          <a:srcRect/>
          <a:stretch/>
        </p:blipFill>
        <p:spPr>
          <a:xfrm>
            <a:off x="7677616" y="5460274"/>
            <a:ext cx="360000" cy="231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162;p8">
            <a:extLst>
              <a:ext uri="{FF2B5EF4-FFF2-40B4-BE49-F238E27FC236}">
                <a16:creationId xmlns:a16="http://schemas.microsoft.com/office/drawing/2014/main" id="{94DEA551-3073-E6B2-7289-CF33D087BCD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2">
            <a:alphaModFix/>
          </a:blip>
          <a:srcRect/>
          <a:stretch/>
        </p:blipFill>
        <p:spPr>
          <a:xfrm>
            <a:off x="2577216" y="3015809"/>
            <a:ext cx="360000" cy="360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163;p8">
            <a:extLst>
              <a:ext uri="{FF2B5EF4-FFF2-40B4-BE49-F238E27FC236}">
                <a16:creationId xmlns:a16="http://schemas.microsoft.com/office/drawing/2014/main" id="{F8D99532-F330-D673-17B1-636642DF1E3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3">
            <a:alphaModFix/>
          </a:blip>
          <a:srcRect/>
          <a:stretch/>
        </p:blipFill>
        <p:spPr>
          <a:xfrm>
            <a:off x="3674166" y="2989811"/>
            <a:ext cx="360000" cy="386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164;p8">
            <a:extLst>
              <a:ext uri="{FF2B5EF4-FFF2-40B4-BE49-F238E27FC236}">
                <a16:creationId xmlns:a16="http://schemas.microsoft.com/office/drawing/2014/main" id="{EEC58474-5DDB-8F2D-E738-56E3023EAE1D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4">
            <a:alphaModFix/>
          </a:blip>
          <a:srcRect/>
          <a:stretch/>
        </p:blipFill>
        <p:spPr>
          <a:xfrm>
            <a:off x="4115343" y="3809765"/>
            <a:ext cx="360000" cy="360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165;p8">
            <a:extLst>
              <a:ext uri="{FF2B5EF4-FFF2-40B4-BE49-F238E27FC236}">
                <a16:creationId xmlns:a16="http://schemas.microsoft.com/office/drawing/2014/main" id="{7835D3F1-27DE-AFC4-9C72-EA4F1F937B1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5">
            <a:alphaModFix/>
          </a:blip>
          <a:srcRect/>
          <a:stretch/>
        </p:blipFill>
        <p:spPr>
          <a:xfrm>
            <a:off x="5886987" y="3810558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166;p8">
            <a:extLst>
              <a:ext uri="{FF2B5EF4-FFF2-40B4-BE49-F238E27FC236}">
                <a16:creationId xmlns:a16="http://schemas.microsoft.com/office/drawing/2014/main" id="{FD57ADDB-EEF3-6DAD-47B6-AFD4A88685F6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6">
            <a:alphaModFix/>
          </a:blip>
          <a:srcRect/>
          <a:stretch/>
        </p:blipFill>
        <p:spPr>
          <a:xfrm>
            <a:off x="4705891" y="3809765"/>
            <a:ext cx="360000" cy="360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168;p8">
            <a:extLst>
              <a:ext uri="{FF2B5EF4-FFF2-40B4-BE49-F238E27FC236}">
                <a16:creationId xmlns:a16="http://schemas.microsoft.com/office/drawing/2014/main" id="{12FC24EB-A5E5-7091-C61B-28975C7DC631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7">
            <a:alphaModFix/>
          </a:blip>
          <a:srcRect/>
          <a:stretch/>
        </p:blipFill>
        <p:spPr>
          <a:xfrm>
            <a:off x="6477535" y="3810558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169;p8">
            <a:extLst>
              <a:ext uri="{FF2B5EF4-FFF2-40B4-BE49-F238E27FC236}">
                <a16:creationId xmlns:a16="http://schemas.microsoft.com/office/drawing/2014/main" id="{6B4F15CF-DF1E-ED95-B56D-1C2D565F237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8">
            <a:alphaModFix/>
          </a:blip>
          <a:srcRect/>
          <a:stretch/>
        </p:blipFill>
        <p:spPr>
          <a:xfrm>
            <a:off x="5296439" y="3810558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170;p8">
            <a:extLst>
              <a:ext uri="{FF2B5EF4-FFF2-40B4-BE49-F238E27FC236}">
                <a16:creationId xmlns:a16="http://schemas.microsoft.com/office/drawing/2014/main" id="{2D5A9A52-C505-9585-1EAA-D5083EF0814C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9">
            <a:alphaModFix/>
          </a:blip>
          <a:srcRect/>
          <a:stretch/>
        </p:blipFill>
        <p:spPr>
          <a:xfrm>
            <a:off x="6093911" y="2989711"/>
            <a:ext cx="360000" cy="386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171;p8">
            <a:extLst>
              <a:ext uri="{FF2B5EF4-FFF2-40B4-BE49-F238E27FC236}">
                <a16:creationId xmlns:a16="http://schemas.microsoft.com/office/drawing/2014/main" id="{A002FF25-A87F-DBC7-838E-3615F6F88B6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0">
            <a:alphaModFix/>
          </a:blip>
          <a:srcRect/>
          <a:stretch/>
        </p:blipFill>
        <p:spPr>
          <a:xfrm>
            <a:off x="3660615" y="4667845"/>
            <a:ext cx="289363" cy="379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172;p8">
            <a:extLst>
              <a:ext uri="{FF2B5EF4-FFF2-40B4-BE49-F238E27FC236}">
                <a16:creationId xmlns:a16="http://schemas.microsoft.com/office/drawing/2014/main" id="{5F987E26-3AE3-029D-E9BF-58E635FEAE21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1">
            <a:alphaModFix/>
          </a:blip>
          <a:srcRect/>
          <a:stretch/>
        </p:blipFill>
        <p:spPr>
          <a:xfrm>
            <a:off x="2566629" y="4639947"/>
            <a:ext cx="360000" cy="40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173;p8">
            <a:extLst>
              <a:ext uri="{FF2B5EF4-FFF2-40B4-BE49-F238E27FC236}">
                <a16:creationId xmlns:a16="http://schemas.microsoft.com/office/drawing/2014/main" id="{1820F8F1-3047-4B1C-64BD-09F7AB43FB2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2">
            <a:alphaModFix/>
          </a:blip>
          <a:srcRect/>
          <a:stretch/>
        </p:blipFill>
        <p:spPr>
          <a:xfrm>
            <a:off x="6493505" y="2205413"/>
            <a:ext cx="360000" cy="359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174;p8">
            <a:extLst>
              <a:ext uri="{FF2B5EF4-FFF2-40B4-BE49-F238E27FC236}">
                <a16:creationId xmlns:a16="http://schemas.microsoft.com/office/drawing/2014/main" id="{CB8AAC95-6E6D-C190-3C52-F04FB5FD199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3">
            <a:alphaModFix/>
          </a:blip>
          <a:srcRect/>
          <a:stretch/>
        </p:blipFill>
        <p:spPr>
          <a:xfrm>
            <a:off x="5344344" y="4688308"/>
            <a:ext cx="360000" cy="359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176;p8" descr="Keim mit einfarbiger Füllung">
            <a:extLst>
              <a:ext uri="{FF2B5EF4-FFF2-40B4-BE49-F238E27FC236}">
                <a16:creationId xmlns:a16="http://schemas.microsoft.com/office/drawing/2014/main" id="{F3E34692-92E0-E6BD-5CE0-8616ECABCD89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4">
            <a:alphaModFix/>
          </a:blip>
          <a:srcRect/>
          <a:stretch/>
        </p:blipFill>
        <p:spPr>
          <a:xfrm>
            <a:off x="1791801" y="6067899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177;p8" descr="Händewaschen Silhouette">
            <a:extLst>
              <a:ext uri="{FF2B5EF4-FFF2-40B4-BE49-F238E27FC236}">
                <a16:creationId xmlns:a16="http://schemas.microsoft.com/office/drawing/2014/main" id="{3799104E-EBFA-789D-AB41-6F9AB641576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5">
            <a:alphaModFix/>
          </a:blip>
          <a:srcRect/>
          <a:stretch/>
        </p:blipFill>
        <p:spPr>
          <a:xfrm>
            <a:off x="2959918" y="5995088"/>
            <a:ext cx="504830" cy="50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178;p8" descr="Sperren Silhouette">
            <a:extLst>
              <a:ext uri="{FF2B5EF4-FFF2-40B4-BE49-F238E27FC236}">
                <a16:creationId xmlns:a16="http://schemas.microsoft.com/office/drawing/2014/main" id="{E673B96D-96C2-A60F-7D1B-DD192D8D9D3B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6">
            <a:alphaModFix/>
          </a:blip>
          <a:srcRect/>
          <a:stretch/>
        </p:blipFill>
        <p:spPr>
          <a:xfrm>
            <a:off x="4677723" y="2154847"/>
            <a:ext cx="409776" cy="40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179;p8" descr="Warnung Silhouette">
            <a:extLst>
              <a:ext uri="{FF2B5EF4-FFF2-40B4-BE49-F238E27FC236}">
                <a16:creationId xmlns:a16="http://schemas.microsoft.com/office/drawing/2014/main" id="{6884CDDD-B210-E08D-F4C3-968F17B51D9C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7">
            <a:alphaModFix/>
          </a:blip>
          <a:srcRect/>
          <a:stretch/>
        </p:blipFill>
        <p:spPr>
          <a:xfrm>
            <a:off x="8381446" y="3714202"/>
            <a:ext cx="456356" cy="456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180;p8" descr="Herztöne mit einfarbiger Füllung">
            <a:extLst>
              <a:ext uri="{FF2B5EF4-FFF2-40B4-BE49-F238E27FC236}">
                <a16:creationId xmlns:a16="http://schemas.microsoft.com/office/drawing/2014/main" id="{36E26F0C-61D8-BDE4-A021-98DCEB24EF4B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8">
            <a:alphaModFix/>
          </a:blip>
          <a:srcRect/>
          <a:stretch/>
        </p:blipFill>
        <p:spPr>
          <a:xfrm>
            <a:off x="3334652" y="5497397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181;p8" descr="Sanduhr 30% Silhouette">
            <a:extLst>
              <a:ext uri="{FF2B5EF4-FFF2-40B4-BE49-F238E27FC236}">
                <a16:creationId xmlns:a16="http://schemas.microsoft.com/office/drawing/2014/main" id="{015E153A-58D3-80FC-25D2-672DD850178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9">
            <a:alphaModFix/>
          </a:blip>
          <a:srcRect/>
          <a:stretch/>
        </p:blipFill>
        <p:spPr>
          <a:xfrm>
            <a:off x="8327043" y="5377161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182;p8" descr="Blitz Silhouette">
            <a:extLst>
              <a:ext uri="{FF2B5EF4-FFF2-40B4-BE49-F238E27FC236}">
                <a16:creationId xmlns:a16="http://schemas.microsoft.com/office/drawing/2014/main" id="{95AEA731-007A-3CE0-7C6F-C46DB2972B46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70">
            <a:alphaModFix/>
          </a:blip>
          <a:srcRect/>
          <a:stretch/>
        </p:blipFill>
        <p:spPr>
          <a:xfrm>
            <a:off x="2019636" y="4687529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183;p8" descr="Thermometer Silhouette">
            <a:extLst>
              <a:ext uri="{FF2B5EF4-FFF2-40B4-BE49-F238E27FC236}">
                <a16:creationId xmlns:a16="http://schemas.microsoft.com/office/drawing/2014/main" id="{776F785C-CB3B-E584-A5EA-156A30FBB72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71">
            <a:alphaModFix/>
          </a:blip>
          <a:srcRect/>
          <a:stretch/>
        </p:blipFill>
        <p:spPr>
          <a:xfrm>
            <a:off x="2183574" y="5497397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rafik 71">
            <a:extLst>
              <a:ext uri="{FF2B5EF4-FFF2-40B4-BE49-F238E27FC236}">
                <a16:creationId xmlns:a16="http://schemas.microsoft.com/office/drawing/2014/main" id="{7208ABDF-4CA2-34FD-EA85-E0B7A6FAA84D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3910191" y="5497397"/>
            <a:ext cx="360000" cy="360000"/>
          </a:xfrm>
          <a:prstGeom prst="rect">
            <a:avLst/>
          </a:prstGeom>
        </p:spPr>
      </p:pic>
      <p:pic>
        <p:nvPicPr>
          <p:cNvPr id="73" name="Grafik 72">
            <a:extLst>
              <a:ext uri="{FF2B5EF4-FFF2-40B4-BE49-F238E27FC236}">
                <a16:creationId xmlns:a16="http://schemas.microsoft.com/office/drawing/2014/main" id="{FE73084C-A079-CF29-51FE-9AE99FBF9E37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5793863" y="5340342"/>
            <a:ext cx="517055" cy="517055"/>
          </a:xfrm>
          <a:prstGeom prst="rect">
            <a:avLst/>
          </a:prstGeom>
        </p:spPr>
      </p:pic>
      <p:pic>
        <p:nvPicPr>
          <p:cNvPr id="74" name="Grafik 73">
            <a:extLst>
              <a:ext uri="{FF2B5EF4-FFF2-40B4-BE49-F238E27FC236}">
                <a16:creationId xmlns:a16="http://schemas.microsoft.com/office/drawing/2014/main" id="{4B379DC4-89AE-3FA1-4FCD-7D7786B8B818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5061269" y="5340342"/>
            <a:ext cx="517055" cy="517055"/>
          </a:xfrm>
          <a:prstGeom prst="rect">
            <a:avLst/>
          </a:prstGeom>
        </p:spPr>
      </p:pic>
      <p:pic>
        <p:nvPicPr>
          <p:cNvPr id="75" name="Grafik 74">
            <a:extLst>
              <a:ext uri="{FF2B5EF4-FFF2-40B4-BE49-F238E27FC236}">
                <a16:creationId xmlns:a16="http://schemas.microsoft.com/office/drawing/2014/main" id="{8EFC12A8-5745-7A8B-9D99-1206B8FCE1DD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4485730" y="5497397"/>
            <a:ext cx="360000" cy="360000"/>
          </a:xfrm>
          <a:prstGeom prst="rect">
            <a:avLst/>
          </a:prstGeom>
        </p:spPr>
      </p:pic>
      <p:pic>
        <p:nvPicPr>
          <p:cNvPr id="76" name="Grafik 75">
            <a:extLst>
              <a:ext uri="{FF2B5EF4-FFF2-40B4-BE49-F238E27FC236}">
                <a16:creationId xmlns:a16="http://schemas.microsoft.com/office/drawing/2014/main" id="{84B829D7-3DA7-A003-E929-143F616043A0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3478450" y="3764213"/>
            <a:ext cx="406345" cy="406345"/>
          </a:xfrm>
          <a:prstGeom prst="rect">
            <a:avLst/>
          </a:prstGeom>
        </p:spPr>
      </p:pic>
      <p:pic>
        <p:nvPicPr>
          <p:cNvPr id="77" name="Picture 12">
            <a:extLst>
              <a:ext uri="{FF2B5EF4-FFF2-40B4-BE49-F238E27FC236}">
                <a16:creationId xmlns:a16="http://schemas.microsoft.com/office/drawing/2014/main" id="{945E7FA9-F171-A7EC-4E87-3242AABDC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661" y="6040705"/>
            <a:ext cx="430034" cy="388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6">
            <a:extLst>
              <a:ext uri="{FF2B5EF4-FFF2-40B4-BE49-F238E27FC236}">
                <a16:creationId xmlns:a16="http://schemas.microsoft.com/office/drawing/2014/main" id="{BF5060EB-09A9-7CE4-4B06-EB255D626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968" y="4579529"/>
            <a:ext cx="470531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96">
            <a:extLst>
              <a:ext uri="{FF2B5EF4-FFF2-40B4-BE49-F238E27FC236}">
                <a16:creationId xmlns:a16="http://schemas.microsoft.com/office/drawing/2014/main" id="{65B97959-FEF0-5C82-DEE8-D72CB68FA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534" y="4645738"/>
            <a:ext cx="398118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30">
            <a:extLst>
              <a:ext uri="{FF2B5EF4-FFF2-40B4-BE49-F238E27FC236}">
                <a16:creationId xmlns:a16="http://schemas.microsoft.com/office/drawing/2014/main" id="{6CB1B68C-A11C-8B2C-88AB-19CA3D843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460" y="5461397"/>
            <a:ext cx="391875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79">
            <a:extLst>
              <a:ext uri="{FF2B5EF4-FFF2-40B4-BE49-F238E27FC236}">
                <a16:creationId xmlns:a16="http://schemas.microsoft.com/office/drawing/2014/main" id="{36687292-D054-D651-6607-2F0C9B0D1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214" y="4686730"/>
            <a:ext cx="128544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80">
            <a:extLst>
              <a:ext uri="{FF2B5EF4-FFF2-40B4-BE49-F238E27FC236}">
                <a16:creationId xmlns:a16="http://schemas.microsoft.com/office/drawing/2014/main" id="{B49E9682-86FC-7083-EEDA-D6B59F114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634" y="4693034"/>
            <a:ext cx="130596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7290CA14-7D39-AD1A-AB14-717EA6CA3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962" y="4659687"/>
            <a:ext cx="372121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Textfeld 86">
            <a:extLst>
              <a:ext uri="{FF2B5EF4-FFF2-40B4-BE49-F238E27FC236}">
                <a16:creationId xmlns:a16="http://schemas.microsoft.com/office/drawing/2014/main" id="{024AE4D5-BCD6-0CE0-E9F8-ECA5BBC24565}"/>
              </a:ext>
            </a:extLst>
          </p:cNvPr>
          <p:cNvSpPr txBox="1"/>
          <p:nvPr/>
        </p:nvSpPr>
        <p:spPr>
          <a:xfrm>
            <a:off x="429921" y="970178"/>
            <a:ext cx="3260331" cy="10618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de-DE" sz="9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Ihr Icon soll eine andere Farbe haben?</a:t>
            </a:r>
            <a:br>
              <a:rPr lang="de-DE" sz="18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br>
              <a:rPr lang="de-DE" sz="9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r>
              <a:rPr lang="de-DE" sz="9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- Markieren Sie das Icon</a:t>
            </a:r>
            <a:br>
              <a:rPr lang="de-DE" sz="18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r>
              <a:rPr lang="de-DE" sz="9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- Gehen Sie auf „Bildformat“</a:t>
            </a:r>
            <a:br>
              <a:rPr lang="de-DE" sz="18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r>
              <a:rPr lang="de-DE" sz="9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- Klicken Sie im Reiter „Anpassen“ das Dropdown-Menü „Farbe“ </a:t>
            </a:r>
            <a:br>
              <a:rPr lang="de-DE" sz="18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r>
              <a:rPr lang="de-DE" sz="9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- Wählen Sie aus den Vorgaben eine Farbe aus</a:t>
            </a:r>
            <a:br>
              <a:rPr lang="de-DE" sz="18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endParaRPr lang="de-DE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94185EF7D6AE4388B4DFE1EC566E5C" ma:contentTypeVersion="14" ma:contentTypeDescription="Create a new document." ma:contentTypeScope="" ma:versionID="352f97d1a016c54d38eb540916f890d0">
  <xsd:schema xmlns:xsd="http://www.w3.org/2001/XMLSchema" xmlns:xs="http://www.w3.org/2001/XMLSchema" xmlns:p="http://schemas.microsoft.com/office/2006/metadata/properties" xmlns:ns2="554db4b9-e04f-48a1-af28-aa0b9c182b08" xmlns:ns3="07640e03-0ec0-4512-a6c8-aed19b4e55a7" targetNamespace="http://schemas.microsoft.com/office/2006/metadata/properties" ma:root="true" ma:fieldsID="98e9fb59f3cded278784caa6f7c289bd" ns2:_="" ns3:_="">
    <xsd:import namespace="554db4b9-e04f-48a1-af28-aa0b9c182b08"/>
    <xsd:import namespace="07640e03-0ec0-4512-a6c8-aed19b4e55a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4db4b9-e04f-48a1-af28-aa0b9c182b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4fb58666-e629-4e5a-b780-b8dcc15b31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640e03-0ec0-4512-a6c8-aed19b4e55a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cab51e90-7c85-4bca-b027-1867db82fa82}" ma:internalName="TaxCatchAll" ma:showField="CatchAllData" ma:web="07640e03-0ec0-4512-a6c8-aed19b4e55a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7640e03-0ec0-4512-a6c8-aed19b4e55a7" xsi:nil="true"/>
    <lcf76f155ced4ddcb4097134ff3c332f xmlns="554db4b9-e04f-48a1-af28-aa0b9c182b0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4496759-5A24-4367-B43F-751F572930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4db4b9-e04f-48a1-af28-aa0b9c182b08"/>
    <ds:schemaRef ds:uri="07640e03-0ec0-4512-a6c8-aed19b4e55a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62D50DF-D395-4BDB-BF47-0E0D13E8E2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86983F-3DBE-4E1F-BBCF-7CC1A2B15B9F}">
  <ds:schemaRefs>
    <ds:schemaRef ds:uri="http://www.w3.org/XML/1998/namespace"/>
    <ds:schemaRef ds:uri="554db4b9-e04f-48a1-af28-aa0b9c182b08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07640e03-0ec0-4512-a6c8-aed19b4e55a7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483</Words>
  <Application>Microsoft Office PowerPoint</Application>
  <PresentationFormat>Bildschirmpräsentation (4:3)</PresentationFormat>
  <Paragraphs>52</Paragraphs>
  <Slides>3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Aptos</vt:lpstr>
      <vt:lpstr>Arial</vt:lpstr>
      <vt:lpstr>Calibri</vt:lpstr>
      <vt:lpstr>Simple Light</vt:lpstr>
      <vt:lpstr>PowerPoint-Präsentation</vt:lpstr>
      <vt:lpstr>PowerPoint-Präsentation</vt:lpstr>
      <vt:lpstr>Ihre Iconauswahl für das Graphic Abstract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Ines Wolff</dc:creator>
  <cp:lastModifiedBy>Anna Sittig</cp:lastModifiedBy>
  <cp:revision>2</cp:revision>
  <dcterms:modified xsi:type="dcterms:W3CDTF">2025-04-23T14:54:19Z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0x0101006594185EF7D6AE4388B4DFE1EC566E5C</vt:lpwstr>
  </property>
  <property fmtid="{D5CDD505-2E9C-101B-9397-08002B2CF9AE}" pid="3" name="Order">
    <vt:r8>11800</vt:r8>
  </property>
  <property fmtid="{D5CDD505-2E9C-101B-9397-08002B2CF9AE}" pid="4" name="MediaServiceImageTags">
    <vt:lpwstr/>
  </property>
</Properties>
</file>